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7" r:id="rId2"/>
  </p:sldMasterIdLst>
  <p:sldIdLst>
    <p:sldId id="260" r:id="rId3"/>
    <p:sldId id="257" r:id="rId4"/>
    <p:sldId id="370" r:id="rId5"/>
    <p:sldId id="259" r:id="rId6"/>
    <p:sldId id="374" r:id="rId7"/>
    <p:sldId id="278" r:id="rId8"/>
    <p:sldId id="282" r:id="rId9"/>
    <p:sldId id="286" r:id="rId10"/>
    <p:sldId id="302" r:id="rId11"/>
    <p:sldId id="298" r:id="rId12"/>
    <p:sldId id="375" r:id="rId13"/>
    <p:sldId id="376" r:id="rId14"/>
    <p:sldId id="377" r:id="rId15"/>
    <p:sldId id="387" r:id="rId16"/>
    <p:sldId id="296" r:id="rId17"/>
    <p:sldId id="306" r:id="rId18"/>
    <p:sldId id="307" r:id="rId19"/>
    <p:sldId id="308" r:id="rId20"/>
    <p:sldId id="315" r:id="rId21"/>
    <p:sldId id="353" r:id="rId22"/>
    <p:sldId id="383" r:id="rId23"/>
    <p:sldId id="355" r:id="rId24"/>
    <p:sldId id="356" r:id="rId25"/>
    <p:sldId id="384" r:id="rId26"/>
    <p:sldId id="357" r:id="rId27"/>
    <p:sldId id="359" r:id="rId28"/>
    <p:sldId id="360" r:id="rId29"/>
    <p:sldId id="361" r:id="rId30"/>
    <p:sldId id="362" r:id="rId31"/>
    <p:sldId id="363" r:id="rId32"/>
    <p:sldId id="364" r:id="rId33"/>
    <p:sldId id="365" r:id="rId34"/>
    <p:sldId id="366" r:id="rId35"/>
    <p:sldId id="385" r:id="rId36"/>
    <p:sldId id="388" r:id="rId37"/>
    <p:sldId id="367" r:id="rId38"/>
    <p:sldId id="386" r:id="rId39"/>
    <p:sldId id="369" r:id="rId4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63"/>
  </p:normalViewPr>
  <p:slideViewPr>
    <p:cSldViewPr snapToGrid="0" snapToObjects="1">
      <p:cViewPr varScale="1">
        <p:scale>
          <a:sx n="74" d="100"/>
          <a:sy n="74" d="100"/>
        </p:scale>
        <p:origin x="3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76C02B-C5C1-4070-918F-393107496848}" type="doc">
      <dgm:prSet loTypeId="urn:microsoft.com/office/officeart/2005/8/layout/matrix1" loCatId="matrix" qsTypeId="urn:microsoft.com/office/officeart/2005/8/quickstyle/3d7" qsCatId="3D" csTypeId="urn:microsoft.com/office/officeart/2005/8/colors/colorful3" csCatId="colorful" phldr="1"/>
      <dgm:spPr/>
      <dgm:t>
        <a:bodyPr/>
        <a:lstStyle/>
        <a:p>
          <a:endParaRPr lang="es-MX"/>
        </a:p>
      </dgm:t>
    </dgm:pt>
    <dgm:pt modelId="{1EECED9A-D0A5-4490-9C4B-CD1059C43DF4}">
      <dgm:prSet phldrT="[Texto]"/>
      <dgm:spPr/>
      <dgm:t>
        <a:bodyPr/>
        <a:lstStyle/>
        <a:p>
          <a:r>
            <a:rPr lang="es-MX" dirty="0"/>
            <a:t>Comprobante Fiscal Digital a  través de internet (CFDI)</a:t>
          </a:r>
        </a:p>
      </dgm:t>
    </dgm:pt>
    <dgm:pt modelId="{A699F9E1-1D16-4AFC-91EB-258BFAF80F09}" type="parTrans" cxnId="{C56F9FF6-12FF-4CB5-A0E7-2D0C547C8CE8}">
      <dgm:prSet/>
      <dgm:spPr/>
      <dgm:t>
        <a:bodyPr/>
        <a:lstStyle/>
        <a:p>
          <a:endParaRPr lang="es-MX"/>
        </a:p>
      </dgm:t>
    </dgm:pt>
    <dgm:pt modelId="{CED00195-EC73-4B9B-B36A-64072DB94DFF}" type="sibTrans" cxnId="{C56F9FF6-12FF-4CB5-A0E7-2D0C547C8CE8}">
      <dgm:prSet/>
      <dgm:spPr/>
      <dgm:t>
        <a:bodyPr/>
        <a:lstStyle/>
        <a:p>
          <a:endParaRPr lang="es-MX"/>
        </a:p>
      </dgm:t>
    </dgm:pt>
    <dgm:pt modelId="{89B46CDC-7763-4F8C-A45F-7D3B0512B621}">
      <dgm:prSet phldrT="[Texto]"/>
      <dgm:spPr/>
      <dgm:t>
        <a:bodyPr/>
        <a:lstStyle/>
        <a:p>
          <a:r>
            <a:rPr lang="es-MX" dirty="0"/>
            <a:t>Preguntas frecuentes</a:t>
          </a:r>
        </a:p>
        <a:p>
          <a:r>
            <a:rPr lang="es-MX" dirty="0"/>
            <a:t>Matriz de errores</a:t>
          </a:r>
        </a:p>
        <a:p>
          <a:r>
            <a:rPr lang="es-MX" dirty="0"/>
            <a:t>Casos de uso.</a:t>
          </a:r>
        </a:p>
      </dgm:t>
    </dgm:pt>
    <dgm:pt modelId="{D2A9488F-149B-4A42-9109-F33FF0AD9FCB}" type="parTrans" cxnId="{4141BB02-0E4D-45D9-8983-39481159A499}">
      <dgm:prSet/>
      <dgm:spPr/>
      <dgm:t>
        <a:bodyPr/>
        <a:lstStyle/>
        <a:p>
          <a:endParaRPr lang="es-MX"/>
        </a:p>
      </dgm:t>
    </dgm:pt>
    <dgm:pt modelId="{2B56DB41-9AEA-45CA-867D-3D6E660C5DE0}" type="sibTrans" cxnId="{4141BB02-0E4D-45D9-8983-39481159A499}">
      <dgm:prSet/>
      <dgm:spPr/>
      <dgm:t>
        <a:bodyPr/>
        <a:lstStyle/>
        <a:p>
          <a:endParaRPr lang="es-MX"/>
        </a:p>
      </dgm:t>
    </dgm:pt>
    <dgm:pt modelId="{209C6865-75D8-49FE-A2D7-547C1A012E5D}">
      <dgm:prSet phldrT="[Texto]"/>
      <dgm:spPr/>
      <dgm:t>
        <a:bodyPr/>
        <a:lstStyle/>
        <a:p>
          <a:pPr>
            <a:buFontTx/>
            <a:buNone/>
          </a:pPr>
          <a:r>
            <a:rPr lang="es-MX" dirty="0"/>
            <a:t>CFF Arts. 29 y 29-A Requisitos Fiscales</a:t>
          </a:r>
        </a:p>
        <a:p>
          <a:pPr>
            <a:buNone/>
          </a:pPr>
          <a:endParaRPr lang="es-MX" dirty="0"/>
        </a:p>
        <a:p>
          <a:pPr>
            <a:buNone/>
          </a:pPr>
          <a:r>
            <a:rPr lang="es-MX" dirty="0"/>
            <a:t>R.M.F  Capitulo 2.7.7 Requisitos fiscales adicionales.</a:t>
          </a:r>
        </a:p>
      </dgm:t>
    </dgm:pt>
    <dgm:pt modelId="{B7026F2D-D80E-4370-A06F-902F2F9D954D}" type="parTrans" cxnId="{0511CDE3-0978-4A41-84B2-2502D4429969}">
      <dgm:prSet/>
      <dgm:spPr/>
      <dgm:t>
        <a:bodyPr/>
        <a:lstStyle/>
        <a:p>
          <a:endParaRPr lang="es-MX"/>
        </a:p>
      </dgm:t>
    </dgm:pt>
    <dgm:pt modelId="{7199A88C-1C69-429E-A81F-9616749DD7FF}" type="sibTrans" cxnId="{0511CDE3-0978-4A41-84B2-2502D4429969}">
      <dgm:prSet/>
      <dgm:spPr/>
      <dgm:t>
        <a:bodyPr/>
        <a:lstStyle/>
        <a:p>
          <a:endParaRPr lang="es-MX"/>
        </a:p>
      </dgm:t>
    </dgm:pt>
    <dgm:pt modelId="{7526F74C-8FAC-410C-93C6-807052A9BBB2}">
      <dgm:prSet phldrT="[Texto]"/>
      <dgm:spPr/>
      <dgm:t>
        <a:bodyPr/>
        <a:lstStyle/>
        <a:p>
          <a:r>
            <a:rPr lang="es-MX" dirty="0"/>
            <a:t>Guía de llenado</a:t>
          </a:r>
        </a:p>
        <a:p>
          <a:r>
            <a:rPr lang="es-MX" dirty="0"/>
            <a:t>Catálogos del CFDI</a:t>
          </a:r>
        </a:p>
      </dgm:t>
    </dgm:pt>
    <dgm:pt modelId="{416F4E15-F703-48A0-A43A-F06158C22F9B}" type="parTrans" cxnId="{92BB1A57-C39E-4345-B771-FB33AEFF7C68}">
      <dgm:prSet/>
      <dgm:spPr/>
      <dgm:t>
        <a:bodyPr/>
        <a:lstStyle/>
        <a:p>
          <a:endParaRPr lang="es-MX"/>
        </a:p>
      </dgm:t>
    </dgm:pt>
    <dgm:pt modelId="{4C7FF342-4DEC-43E6-AB0F-A94AD6BDD250}" type="sibTrans" cxnId="{92BB1A57-C39E-4345-B771-FB33AEFF7C68}">
      <dgm:prSet/>
      <dgm:spPr/>
      <dgm:t>
        <a:bodyPr/>
        <a:lstStyle/>
        <a:p>
          <a:endParaRPr lang="es-MX"/>
        </a:p>
      </dgm:t>
    </dgm:pt>
    <dgm:pt modelId="{43ED8055-73FF-4522-8623-9EB3C3E21C8E}">
      <dgm:prSet phldrT="[Texto]"/>
      <dgm:spPr/>
      <dgm:t>
        <a:bodyPr/>
        <a:lstStyle/>
        <a:p>
          <a:endParaRPr lang="es-MX" dirty="0"/>
        </a:p>
        <a:p>
          <a:r>
            <a:rPr lang="es-MX" dirty="0"/>
            <a:t>RMF Anexo 20, Estándar tecnológico , XML.</a:t>
          </a:r>
        </a:p>
        <a:p>
          <a:r>
            <a:rPr lang="es-MX" dirty="0"/>
            <a:t>Complementos, concepto y adenda</a:t>
          </a:r>
        </a:p>
      </dgm:t>
    </dgm:pt>
    <dgm:pt modelId="{2AE9F1A8-9C69-41D1-B800-89053B073EE8}" type="parTrans" cxnId="{7D4BA528-E3FB-45C0-9597-04438C5222A8}">
      <dgm:prSet/>
      <dgm:spPr/>
      <dgm:t>
        <a:bodyPr/>
        <a:lstStyle/>
        <a:p>
          <a:endParaRPr lang="es-MX"/>
        </a:p>
      </dgm:t>
    </dgm:pt>
    <dgm:pt modelId="{A1F20D69-1598-40B2-8BE5-2816A1586587}" type="sibTrans" cxnId="{7D4BA528-E3FB-45C0-9597-04438C5222A8}">
      <dgm:prSet/>
      <dgm:spPr/>
      <dgm:t>
        <a:bodyPr/>
        <a:lstStyle/>
        <a:p>
          <a:endParaRPr lang="es-MX"/>
        </a:p>
      </dgm:t>
    </dgm:pt>
    <dgm:pt modelId="{D6879B88-AD50-4B83-9991-481575FD5D30}" type="pres">
      <dgm:prSet presAssocID="{9576C02B-C5C1-4070-918F-393107496848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63B0045-A9AD-4F4C-A8F6-9B048F06E920}" type="pres">
      <dgm:prSet presAssocID="{9576C02B-C5C1-4070-918F-393107496848}" presName="matrix" presStyleCnt="0"/>
      <dgm:spPr/>
    </dgm:pt>
    <dgm:pt modelId="{B1635E16-3269-4405-8982-2CBE154664D4}" type="pres">
      <dgm:prSet presAssocID="{9576C02B-C5C1-4070-918F-393107496848}" presName="tile1" presStyleLbl="node1" presStyleIdx="0" presStyleCnt="4" custLinFactNeighborY="11964"/>
      <dgm:spPr/>
    </dgm:pt>
    <dgm:pt modelId="{0EDC2C29-87BF-49DB-B19D-4B8B0052EA7E}" type="pres">
      <dgm:prSet presAssocID="{9576C02B-C5C1-4070-918F-393107496848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44D6B97D-B23B-4F0C-8890-8CF99A574F62}" type="pres">
      <dgm:prSet presAssocID="{9576C02B-C5C1-4070-918F-393107496848}" presName="tile2" presStyleLbl="node1" presStyleIdx="1" presStyleCnt="4" custLinFactNeighborY="11964"/>
      <dgm:spPr/>
    </dgm:pt>
    <dgm:pt modelId="{7C05C37E-60E4-438C-A278-2A6D226D4758}" type="pres">
      <dgm:prSet presAssocID="{9576C02B-C5C1-4070-918F-393107496848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2C75E7B7-DB94-4561-98A3-7CC33CA0543E}" type="pres">
      <dgm:prSet presAssocID="{9576C02B-C5C1-4070-918F-393107496848}" presName="tile3" presStyleLbl="node1" presStyleIdx="2" presStyleCnt="4" custLinFactNeighborY="11964"/>
      <dgm:spPr/>
    </dgm:pt>
    <dgm:pt modelId="{052E2D22-9D06-4388-8052-59509BE4BD26}" type="pres">
      <dgm:prSet presAssocID="{9576C02B-C5C1-4070-918F-393107496848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718A644F-2AC6-4157-9B71-F7B68BDD8E1B}" type="pres">
      <dgm:prSet presAssocID="{9576C02B-C5C1-4070-918F-393107496848}" presName="tile4" presStyleLbl="node1" presStyleIdx="3" presStyleCnt="4" custLinFactNeighborY="11964"/>
      <dgm:spPr/>
    </dgm:pt>
    <dgm:pt modelId="{AA0EDD86-16C3-4571-92FA-E4880D96E4DE}" type="pres">
      <dgm:prSet presAssocID="{9576C02B-C5C1-4070-918F-393107496848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34066B44-9D00-4B08-9B5E-28C1D6C2F7E1}" type="pres">
      <dgm:prSet presAssocID="{9576C02B-C5C1-4070-918F-393107496848}" presName="centerTile" presStyleLbl="fgShp" presStyleIdx="0" presStyleCnt="1" custLinFactNeighborY="23928">
        <dgm:presLayoutVars>
          <dgm:chMax val="0"/>
          <dgm:chPref val="0"/>
        </dgm:presLayoutVars>
      </dgm:prSet>
      <dgm:spPr/>
    </dgm:pt>
  </dgm:ptLst>
  <dgm:cxnLst>
    <dgm:cxn modelId="{81E73A00-C08A-4257-9046-0235A584A6DD}" type="presOf" srcId="{7526F74C-8FAC-410C-93C6-807052A9BBB2}" destId="{2C75E7B7-DB94-4561-98A3-7CC33CA0543E}" srcOrd="0" destOrd="0" presId="urn:microsoft.com/office/officeart/2005/8/layout/matrix1"/>
    <dgm:cxn modelId="{4141BB02-0E4D-45D9-8983-39481159A499}" srcId="{1EECED9A-D0A5-4490-9C4B-CD1059C43DF4}" destId="{89B46CDC-7763-4F8C-A45F-7D3B0512B621}" srcOrd="0" destOrd="0" parTransId="{D2A9488F-149B-4A42-9109-F33FF0AD9FCB}" sibTransId="{2B56DB41-9AEA-45CA-867D-3D6E660C5DE0}"/>
    <dgm:cxn modelId="{7D4BA528-E3FB-45C0-9597-04438C5222A8}" srcId="{1EECED9A-D0A5-4490-9C4B-CD1059C43DF4}" destId="{43ED8055-73FF-4522-8623-9EB3C3E21C8E}" srcOrd="3" destOrd="0" parTransId="{2AE9F1A8-9C69-41D1-B800-89053B073EE8}" sibTransId="{A1F20D69-1598-40B2-8BE5-2816A1586587}"/>
    <dgm:cxn modelId="{954EA34B-DEEA-49E3-8902-68827172F5C6}" type="presOf" srcId="{7526F74C-8FAC-410C-93C6-807052A9BBB2}" destId="{052E2D22-9D06-4388-8052-59509BE4BD26}" srcOrd="1" destOrd="0" presId="urn:microsoft.com/office/officeart/2005/8/layout/matrix1"/>
    <dgm:cxn modelId="{658D5E74-8F8E-498F-ACEF-BA6BEF400F91}" type="presOf" srcId="{89B46CDC-7763-4F8C-A45F-7D3B0512B621}" destId="{0EDC2C29-87BF-49DB-B19D-4B8B0052EA7E}" srcOrd="1" destOrd="0" presId="urn:microsoft.com/office/officeart/2005/8/layout/matrix1"/>
    <dgm:cxn modelId="{92BB1A57-C39E-4345-B771-FB33AEFF7C68}" srcId="{1EECED9A-D0A5-4490-9C4B-CD1059C43DF4}" destId="{7526F74C-8FAC-410C-93C6-807052A9BBB2}" srcOrd="2" destOrd="0" parTransId="{416F4E15-F703-48A0-A43A-F06158C22F9B}" sibTransId="{4C7FF342-4DEC-43E6-AB0F-A94AD6BDD250}"/>
    <dgm:cxn modelId="{C55D7E59-F8DD-4C9C-ACF0-157A3B2D63DD}" type="presOf" srcId="{209C6865-75D8-49FE-A2D7-547C1A012E5D}" destId="{44D6B97D-B23B-4F0C-8890-8CF99A574F62}" srcOrd="0" destOrd="0" presId="urn:microsoft.com/office/officeart/2005/8/layout/matrix1"/>
    <dgm:cxn modelId="{AD5AC3A2-1F6B-4D44-9864-0374429CFA37}" type="presOf" srcId="{43ED8055-73FF-4522-8623-9EB3C3E21C8E}" destId="{AA0EDD86-16C3-4571-92FA-E4880D96E4DE}" srcOrd="1" destOrd="0" presId="urn:microsoft.com/office/officeart/2005/8/layout/matrix1"/>
    <dgm:cxn modelId="{22BDB6A9-ACA0-4FCA-8DCA-5F792825781F}" type="presOf" srcId="{9576C02B-C5C1-4070-918F-393107496848}" destId="{D6879B88-AD50-4B83-9991-481575FD5D30}" srcOrd="0" destOrd="0" presId="urn:microsoft.com/office/officeart/2005/8/layout/matrix1"/>
    <dgm:cxn modelId="{F87540DD-3090-4C57-BBAA-8E57176DFBF4}" type="presOf" srcId="{209C6865-75D8-49FE-A2D7-547C1A012E5D}" destId="{7C05C37E-60E4-438C-A278-2A6D226D4758}" srcOrd="1" destOrd="0" presId="urn:microsoft.com/office/officeart/2005/8/layout/matrix1"/>
    <dgm:cxn modelId="{0511CDE3-0978-4A41-84B2-2502D4429969}" srcId="{1EECED9A-D0A5-4490-9C4B-CD1059C43DF4}" destId="{209C6865-75D8-49FE-A2D7-547C1A012E5D}" srcOrd="1" destOrd="0" parTransId="{B7026F2D-D80E-4370-A06F-902F2F9D954D}" sibTransId="{7199A88C-1C69-429E-A81F-9616749DD7FF}"/>
    <dgm:cxn modelId="{CA1C55F5-8E8F-4FFA-B1A5-A6A761B12DB4}" type="presOf" srcId="{1EECED9A-D0A5-4490-9C4B-CD1059C43DF4}" destId="{34066B44-9D00-4B08-9B5E-28C1D6C2F7E1}" srcOrd="0" destOrd="0" presId="urn:microsoft.com/office/officeart/2005/8/layout/matrix1"/>
    <dgm:cxn modelId="{C56F9FF6-12FF-4CB5-A0E7-2D0C547C8CE8}" srcId="{9576C02B-C5C1-4070-918F-393107496848}" destId="{1EECED9A-D0A5-4490-9C4B-CD1059C43DF4}" srcOrd="0" destOrd="0" parTransId="{A699F9E1-1D16-4AFC-91EB-258BFAF80F09}" sibTransId="{CED00195-EC73-4B9B-B36A-64072DB94DFF}"/>
    <dgm:cxn modelId="{9E3617FA-CAE4-46EF-BB9C-FD6D4905B151}" type="presOf" srcId="{43ED8055-73FF-4522-8623-9EB3C3E21C8E}" destId="{718A644F-2AC6-4157-9B71-F7B68BDD8E1B}" srcOrd="0" destOrd="0" presId="urn:microsoft.com/office/officeart/2005/8/layout/matrix1"/>
    <dgm:cxn modelId="{2D3121FB-6FBE-442D-8420-DA5EA26E2398}" type="presOf" srcId="{89B46CDC-7763-4F8C-A45F-7D3B0512B621}" destId="{B1635E16-3269-4405-8982-2CBE154664D4}" srcOrd="0" destOrd="0" presId="urn:microsoft.com/office/officeart/2005/8/layout/matrix1"/>
    <dgm:cxn modelId="{D45D3A44-F1CF-4FD1-9B44-0DECDA6A8F5B}" type="presParOf" srcId="{D6879B88-AD50-4B83-9991-481575FD5D30}" destId="{F63B0045-A9AD-4F4C-A8F6-9B048F06E920}" srcOrd="0" destOrd="0" presId="urn:microsoft.com/office/officeart/2005/8/layout/matrix1"/>
    <dgm:cxn modelId="{00D14E5F-11F8-4CFB-B45C-6DF46BF594C9}" type="presParOf" srcId="{F63B0045-A9AD-4F4C-A8F6-9B048F06E920}" destId="{B1635E16-3269-4405-8982-2CBE154664D4}" srcOrd="0" destOrd="0" presId="urn:microsoft.com/office/officeart/2005/8/layout/matrix1"/>
    <dgm:cxn modelId="{8DBFA1D6-C457-4117-AE62-15000CDB35E2}" type="presParOf" srcId="{F63B0045-A9AD-4F4C-A8F6-9B048F06E920}" destId="{0EDC2C29-87BF-49DB-B19D-4B8B0052EA7E}" srcOrd="1" destOrd="0" presId="urn:microsoft.com/office/officeart/2005/8/layout/matrix1"/>
    <dgm:cxn modelId="{94D745A3-54F6-454E-9A26-6AA91B60B28C}" type="presParOf" srcId="{F63B0045-A9AD-4F4C-A8F6-9B048F06E920}" destId="{44D6B97D-B23B-4F0C-8890-8CF99A574F62}" srcOrd="2" destOrd="0" presId="urn:microsoft.com/office/officeart/2005/8/layout/matrix1"/>
    <dgm:cxn modelId="{B9D30EB5-EE9A-405B-8074-65BDC92502B2}" type="presParOf" srcId="{F63B0045-A9AD-4F4C-A8F6-9B048F06E920}" destId="{7C05C37E-60E4-438C-A278-2A6D226D4758}" srcOrd="3" destOrd="0" presId="urn:microsoft.com/office/officeart/2005/8/layout/matrix1"/>
    <dgm:cxn modelId="{3ACF8F59-BC1A-40B8-9B63-6F418F4A3E3E}" type="presParOf" srcId="{F63B0045-A9AD-4F4C-A8F6-9B048F06E920}" destId="{2C75E7B7-DB94-4561-98A3-7CC33CA0543E}" srcOrd="4" destOrd="0" presId="urn:microsoft.com/office/officeart/2005/8/layout/matrix1"/>
    <dgm:cxn modelId="{6069E20A-C721-43B0-B161-AED39163B35F}" type="presParOf" srcId="{F63B0045-A9AD-4F4C-A8F6-9B048F06E920}" destId="{052E2D22-9D06-4388-8052-59509BE4BD26}" srcOrd="5" destOrd="0" presId="urn:microsoft.com/office/officeart/2005/8/layout/matrix1"/>
    <dgm:cxn modelId="{E7CFEB81-E386-4827-86FA-F53067638245}" type="presParOf" srcId="{F63B0045-A9AD-4F4C-A8F6-9B048F06E920}" destId="{718A644F-2AC6-4157-9B71-F7B68BDD8E1B}" srcOrd="6" destOrd="0" presId="urn:microsoft.com/office/officeart/2005/8/layout/matrix1"/>
    <dgm:cxn modelId="{50EE99E2-F875-4D80-8BD7-DFF44C7A0047}" type="presParOf" srcId="{F63B0045-A9AD-4F4C-A8F6-9B048F06E920}" destId="{AA0EDD86-16C3-4571-92FA-E4880D96E4DE}" srcOrd="7" destOrd="0" presId="urn:microsoft.com/office/officeart/2005/8/layout/matrix1"/>
    <dgm:cxn modelId="{696D3E8C-23C6-41C6-9429-C9547D9550AB}" type="presParOf" srcId="{D6879B88-AD50-4B83-9991-481575FD5D30}" destId="{34066B44-9D00-4B08-9B5E-28C1D6C2F7E1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635E16-3269-4405-8982-2CBE154664D4}">
      <dsp:nvSpPr>
        <dsp:cNvPr id="0" name=""/>
        <dsp:cNvSpPr/>
      </dsp:nvSpPr>
      <dsp:spPr>
        <a:xfrm rot="16200000">
          <a:off x="677333" y="-353188"/>
          <a:ext cx="2709333" cy="4064000"/>
        </a:xfrm>
        <a:prstGeom prst="round1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/>
            <a:t>Preguntas frecuentes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/>
            <a:t>Matriz de errores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/>
            <a:t>Casos de uso.</a:t>
          </a:r>
        </a:p>
      </dsp:txBody>
      <dsp:txXfrm rot="5400000">
        <a:off x="-1" y="324145"/>
        <a:ext cx="4064000" cy="2032000"/>
      </dsp:txXfrm>
    </dsp:sp>
    <dsp:sp modelId="{44D6B97D-B23B-4F0C-8890-8CF99A574F62}">
      <dsp:nvSpPr>
        <dsp:cNvPr id="0" name=""/>
        <dsp:cNvSpPr/>
      </dsp:nvSpPr>
      <dsp:spPr>
        <a:xfrm>
          <a:off x="4064000" y="324144"/>
          <a:ext cx="4064000" cy="2709333"/>
        </a:xfrm>
        <a:prstGeom prst="round1Rect">
          <a:avLst/>
        </a:prstGeom>
        <a:solidFill>
          <a:schemeClr val="accent3">
            <a:hueOff val="-477801"/>
            <a:satOff val="393"/>
            <a:lumOff val="-327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es-MX" sz="2000" kern="1200" dirty="0"/>
            <a:t>CFF Arts. 29 y 29-A Requisitos Fiscales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2000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/>
            <a:t>R.M.F  Capitulo 2.7.7 Requisitos fiscales adicionales.</a:t>
          </a:r>
        </a:p>
      </dsp:txBody>
      <dsp:txXfrm>
        <a:off x="4064000" y="324144"/>
        <a:ext cx="4064000" cy="2032000"/>
      </dsp:txXfrm>
    </dsp:sp>
    <dsp:sp modelId="{2C75E7B7-DB94-4561-98A3-7CC33CA0543E}">
      <dsp:nvSpPr>
        <dsp:cNvPr id="0" name=""/>
        <dsp:cNvSpPr/>
      </dsp:nvSpPr>
      <dsp:spPr>
        <a:xfrm rot="10800000">
          <a:off x="0" y="2709333"/>
          <a:ext cx="4064000" cy="2709333"/>
        </a:xfrm>
        <a:prstGeom prst="round1Rect">
          <a:avLst/>
        </a:prstGeom>
        <a:solidFill>
          <a:schemeClr val="accent3">
            <a:hueOff val="-955602"/>
            <a:satOff val="787"/>
            <a:lumOff val="-654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/>
            <a:t>Guía de llenado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/>
            <a:t>Catálogos del CFDI</a:t>
          </a:r>
        </a:p>
      </dsp:txBody>
      <dsp:txXfrm rot="10800000">
        <a:off x="0" y="3386666"/>
        <a:ext cx="4064000" cy="2032000"/>
      </dsp:txXfrm>
    </dsp:sp>
    <dsp:sp modelId="{718A644F-2AC6-4157-9B71-F7B68BDD8E1B}">
      <dsp:nvSpPr>
        <dsp:cNvPr id="0" name=""/>
        <dsp:cNvSpPr/>
      </dsp:nvSpPr>
      <dsp:spPr>
        <a:xfrm rot="5400000">
          <a:off x="4741333" y="2032000"/>
          <a:ext cx="2709333" cy="4064000"/>
        </a:xfrm>
        <a:prstGeom prst="round1Rect">
          <a:avLst/>
        </a:prstGeom>
        <a:solidFill>
          <a:schemeClr val="accent3">
            <a:hueOff val="-1433403"/>
            <a:satOff val="1180"/>
            <a:lumOff val="-981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2000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/>
            <a:t>RMF Anexo 20, Estándar tecnológico , XML.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/>
            <a:t>Complementos, concepto y adenda</a:t>
          </a:r>
        </a:p>
      </dsp:txBody>
      <dsp:txXfrm rot="-5400000">
        <a:off x="4063999" y="3386666"/>
        <a:ext cx="4064000" cy="2032000"/>
      </dsp:txXfrm>
    </dsp:sp>
    <dsp:sp modelId="{34066B44-9D00-4B08-9B5E-28C1D6C2F7E1}">
      <dsp:nvSpPr>
        <dsp:cNvPr id="0" name=""/>
        <dsp:cNvSpPr/>
      </dsp:nvSpPr>
      <dsp:spPr>
        <a:xfrm>
          <a:off x="2844799" y="2356144"/>
          <a:ext cx="2438400" cy="1354666"/>
        </a:xfrm>
        <a:prstGeom prst="roundRect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57200" extrusionH="600" contourW="3000" prstMaterial="plastic">
          <a:bevelT w="80600" h="18600" prst="relaxedInset"/>
          <a:bevelB w="80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/>
            <a:t>Comprobante Fiscal Digital a  través de internet (CFDI)</a:t>
          </a:r>
        </a:p>
      </dsp:txBody>
      <dsp:txXfrm>
        <a:off x="2910928" y="2422273"/>
        <a:ext cx="2306142" cy="12224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B0BF-AA16-794B-8885-20DC745BF503}" type="datetimeFigureOut">
              <a:rPr lang="es-MX" smtClean="0"/>
              <a:t>19/04/2022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6FFA7-4918-DE44-A53A-B34E0183F51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33401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B0BF-AA16-794B-8885-20DC745BF503}" type="datetimeFigureOut">
              <a:rPr lang="es-MX" smtClean="0"/>
              <a:t>19/04/2022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6FFA7-4918-DE44-A53A-B34E0183F51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91062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B0BF-AA16-794B-8885-20DC745BF503}" type="datetimeFigureOut">
              <a:rPr lang="es-MX" smtClean="0"/>
              <a:t>19/04/2022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6FFA7-4918-DE44-A53A-B34E0183F514}" type="slidenum">
              <a:rPr lang="es-MX" smtClean="0"/>
              <a:t>‹Nº›</a:t>
            </a:fld>
            <a:endParaRPr lang="es-MX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329613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B0BF-AA16-794B-8885-20DC745BF503}" type="datetimeFigureOut">
              <a:rPr lang="es-MX" smtClean="0"/>
              <a:t>19/04/2022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6FFA7-4918-DE44-A53A-B34E0183F51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11513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B0BF-AA16-794B-8885-20DC745BF503}" type="datetimeFigureOut">
              <a:rPr lang="es-MX" smtClean="0"/>
              <a:t>19/04/2022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6FFA7-4918-DE44-A53A-B34E0183F514}" type="slidenum">
              <a:rPr lang="es-MX" smtClean="0"/>
              <a:t>‹Nº›</a:t>
            </a:fld>
            <a:endParaRPr lang="es-MX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912308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B0BF-AA16-794B-8885-20DC745BF503}" type="datetimeFigureOut">
              <a:rPr lang="es-MX" smtClean="0"/>
              <a:t>19/04/2022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6FFA7-4918-DE44-A53A-B34E0183F51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493036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B0BF-AA16-794B-8885-20DC745BF503}" type="datetimeFigureOut">
              <a:rPr lang="es-MX" smtClean="0"/>
              <a:t>19/04/2022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6FFA7-4918-DE44-A53A-B34E0183F51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978171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B0BF-AA16-794B-8885-20DC745BF503}" type="datetimeFigureOut">
              <a:rPr lang="es-MX" smtClean="0"/>
              <a:t>19/04/2022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6FFA7-4918-DE44-A53A-B34E0183F51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838548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C40A1D-5C61-A542-A2B2-87EF110F59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384895D-6F17-5547-8782-AF781223EA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130F878-0CBD-4547-925E-C0DAFC7E1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B0BF-AA16-794B-8885-20DC745BF503}" type="datetimeFigureOut">
              <a:rPr lang="es-MX" smtClean="0"/>
              <a:t>19/04/2022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63D10BC-0D8D-A84B-BEFA-1C146C255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4C34E30-D21A-1240-AE9F-3FF0F6A7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6FFA7-4918-DE44-A53A-B34E0183F51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088443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C99313-6A7C-E449-B7BB-DF0951212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551CAFE-D4D4-9647-B8BE-15310A7540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D1A1ED7-9793-2A4E-8F53-330776D7B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B0BF-AA16-794B-8885-20DC745BF503}" type="datetimeFigureOut">
              <a:rPr lang="es-MX" smtClean="0"/>
              <a:t>19/04/2022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C60818C-6C08-2F41-AD8E-6BC6C4B5D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5B3975A-48B1-F341-91BA-A1CBFAF9F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6FFA7-4918-DE44-A53A-B34E0183F51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767786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EADDFC-0982-5441-BBDB-B97DE2687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BC9E550-B666-1F41-9323-6A9081B247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09EB927-6DA6-0C49-A437-3AED11399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B0BF-AA16-794B-8885-20DC745BF503}" type="datetimeFigureOut">
              <a:rPr lang="es-MX" smtClean="0"/>
              <a:t>19/04/2022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115A489-79CC-C445-B87F-547EE681E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0430A33-B162-7542-B438-D76B83FDD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6FFA7-4918-DE44-A53A-B34E0183F51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04678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B0BF-AA16-794B-8885-20DC745BF503}" type="datetimeFigureOut">
              <a:rPr lang="es-MX" smtClean="0"/>
              <a:t>19/04/2022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6FFA7-4918-DE44-A53A-B34E0183F51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238483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0E172B-CF38-6240-A618-C827523DD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34274D6-8ED9-CB40-A377-8BA8EAE496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56D1C15-070A-464A-B666-5816592338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CAEFF8B-BC20-614F-8809-495118924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B0BF-AA16-794B-8885-20DC745BF503}" type="datetimeFigureOut">
              <a:rPr lang="es-MX" smtClean="0"/>
              <a:t>19/04/2022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9EB4FC0-5B09-4845-96C4-1BA63F975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14F1376-74E5-4743-B1A9-A2ED18A76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6FFA7-4918-DE44-A53A-B34E0183F51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188683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689214-9DAF-374C-9DA7-3FF8106A8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C23D143-1D95-D942-BDB1-4AF8923C3B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BEED141-3E95-694F-9D03-2E4FBDE166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E009F77-2762-9F47-9511-C974246FA4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79E8236-279D-294B-867F-E1FD624593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99B0F5F-2D73-E443-9679-2386427D7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B0BF-AA16-794B-8885-20DC745BF503}" type="datetimeFigureOut">
              <a:rPr lang="es-MX" smtClean="0"/>
              <a:t>19/04/2022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32B374A-15FC-9946-A234-2306245B1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1253CB1-0578-AF4C-9E43-72C50987A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6FFA7-4918-DE44-A53A-B34E0183F51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367920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E6694C-02FA-B74E-B054-683B0AC2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84C9898-5DA7-404F-B86A-4F8D2F907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B0BF-AA16-794B-8885-20DC745BF503}" type="datetimeFigureOut">
              <a:rPr lang="es-MX" smtClean="0"/>
              <a:t>19/04/2022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E73BAC4-C1ED-A647-9B68-AC9B8F17C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CF38955-FCD1-9E48-8981-78DBE99FF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6FFA7-4918-DE44-A53A-B34E0183F51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122191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A8B0B2E-2408-9D43-A9FF-933C49A1F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B0BF-AA16-794B-8885-20DC745BF503}" type="datetimeFigureOut">
              <a:rPr lang="es-MX" smtClean="0"/>
              <a:t>19/04/2022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A3BD20A-1CD4-BC4D-AA83-41BAD7A04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BA9D361-2759-3143-A841-79F24947C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6FFA7-4918-DE44-A53A-B34E0183F51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154037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F4F1A5-43D2-584E-852B-04E33E508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1E75B51-DCBC-C44D-90FD-6225AB2AFD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1671E6E-79D9-BC45-8B0D-2599CFE115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BA2F89D-3F9A-0242-AB93-35FBD438A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B0BF-AA16-794B-8885-20DC745BF503}" type="datetimeFigureOut">
              <a:rPr lang="es-MX" smtClean="0"/>
              <a:t>19/04/2022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EFFFBC0-6842-AC42-A99D-B9202EBE5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BF5607A-FAB5-A540-B85C-4ADF71E6A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6FFA7-4918-DE44-A53A-B34E0183F51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359562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AE087B-8350-F043-A91D-1F2942F6C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B5DF972-D01A-1740-B728-B7BC4057C8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C7C700B-0F8C-734B-94B8-0467FC3B97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455AC1E-28A8-3346-A66A-D5AE9ADB6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B0BF-AA16-794B-8885-20DC745BF503}" type="datetimeFigureOut">
              <a:rPr lang="es-MX" smtClean="0"/>
              <a:t>19/04/2022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C5FF96A-F78A-9049-A1E9-4E146541B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742F7A6-A988-8B40-8454-E37E2107E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6FFA7-4918-DE44-A53A-B34E0183F51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801894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1498E7-34B6-3C40-A3F7-4A524A4A8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96601A5-BB85-4F46-B3B9-7EAD0A9EE5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239D42B-7C9F-5741-8859-DC807E278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B0BF-AA16-794B-8885-20DC745BF503}" type="datetimeFigureOut">
              <a:rPr lang="es-MX" smtClean="0"/>
              <a:t>19/04/2022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421E0E8-E7E4-3748-93FF-33B500168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C2E045E-4141-A240-94F9-F9F59DA54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6FFA7-4918-DE44-A53A-B34E0183F51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728462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5894212-27C1-AE47-83A5-7C686B8E37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9CD58CA-6845-1449-A1CF-AD9839B0F3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27B302B-31B5-7242-B031-7339B9077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B0BF-AA16-794B-8885-20DC745BF503}" type="datetimeFigureOut">
              <a:rPr lang="es-MX" smtClean="0"/>
              <a:t>19/04/2022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BA3880B-9513-344C-B766-E3E25D9B3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7193119-93B2-A349-AA4D-489CF9757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6FFA7-4918-DE44-A53A-B34E0183F51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61057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B0BF-AA16-794B-8885-20DC745BF503}" type="datetimeFigureOut">
              <a:rPr lang="es-MX" smtClean="0"/>
              <a:t>19/04/2022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6FFA7-4918-DE44-A53A-B34E0183F51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38731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B0BF-AA16-794B-8885-20DC745BF503}" type="datetimeFigureOut">
              <a:rPr lang="es-MX" smtClean="0"/>
              <a:t>19/04/2022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6FFA7-4918-DE44-A53A-B34E0183F51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69754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B0BF-AA16-794B-8885-20DC745BF503}" type="datetimeFigureOut">
              <a:rPr lang="es-MX" smtClean="0"/>
              <a:t>19/04/2022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6FFA7-4918-DE44-A53A-B34E0183F51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79868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B0BF-AA16-794B-8885-20DC745BF503}" type="datetimeFigureOut">
              <a:rPr lang="es-MX" smtClean="0"/>
              <a:t>19/04/2022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6FFA7-4918-DE44-A53A-B34E0183F51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1656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B0BF-AA16-794B-8885-20DC745BF503}" type="datetimeFigureOut">
              <a:rPr lang="es-MX" smtClean="0"/>
              <a:t>19/04/2022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6FFA7-4918-DE44-A53A-B34E0183F51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57457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B0BF-AA16-794B-8885-20DC745BF503}" type="datetimeFigureOut">
              <a:rPr lang="es-MX" smtClean="0"/>
              <a:t>19/04/2022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6FFA7-4918-DE44-A53A-B34E0183F51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77871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B0BF-AA16-794B-8885-20DC745BF503}" type="datetimeFigureOut">
              <a:rPr lang="es-MX" smtClean="0"/>
              <a:t>19/04/2022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6FFA7-4918-DE44-A53A-B34E0183F51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58375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01B0BF-AA16-794B-8885-20DC745BF503}" type="datetimeFigureOut">
              <a:rPr lang="es-MX" smtClean="0"/>
              <a:t>19/04/2022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106FFA7-4918-DE44-A53A-B34E0183F51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75752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CF3D61B-09F9-474A-9807-F0CFE4EE3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E6A01C8-2750-E446-8305-7D88F1841A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D818428-FD63-8843-B6DC-772222D78B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01B0BF-AA16-794B-8885-20DC745BF503}" type="datetimeFigureOut">
              <a:rPr lang="es-MX" smtClean="0"/>
              <a:t>19/04/2022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CF09953-760D-6E41-96B4-DC73BEDEA0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96A7EF-CD81-D04B-AAD7-D59741F0FD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06FFA7-4918-DE44-A53A-B34E0183F51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91167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mailto:cancinoancheyta@gmail.com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8DAB4C09-79AF-9243-8AEF-9F06F0ADF9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6389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DC5B6A44-6991-204C-98D7-2093A36683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AF090D4F-6C16-4739-AF84-EA5F6AC97970}"/>
              </a:ext>
            </a:extLst>
          </p:cNvPr>
          <p:cNvSpPr txBox="1"/>
          <p:nvPr/>
        </p:nvSpPr>
        <p:spPr>
          <a:xfrm>
            <a:off x="698679" y="866708"/>
            <a:ext cx="11037195" cy="54168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400" b="1" dirty="0"/>
              <a:t>TERCERA RESOLUCIÓN DE MODIFICACIONES A LA RESOLUCIÓN MISCELÁNEA FISCAL PARA 2022. SEGUNDA VERSIÓN ANTICIPADA</a:t>
            </a:r>
          </a:p>
          <a:p>
            <a:pPr algn="just"/>
            <a:endParaRPr lang="es-MX" sz="2400" dirty="0">
              <a:latin typeface="Arial" panose="020B0604020202020204" pitchFamily="34" charset="0"/>
            </a:endParaRPr>
          </a:p>
          <a:p>
            <a:pPr algn="just"/>
            <a:r>
              <a:rPr lang="es-MX" sz="2000" dirty="0"/>
              <a:t>SEGUNDO. Se reforma el Transitorio Cuadragésimo Séptimo de la Resolución Miscelánea Fiscal para 2022, publicada en el DOF el 27 de diciembre de 2021, para quedar como sigue:</a:t>
            </a:r>
          </a:p>
          <a:p>
            <a:pPr algn="just"/>
            <a:endParaRPr lang="es-MX" sz="2000" dirty="0"/>
          </a:p>
          <a:p>
            <a:pPr algn="just"/>
            <a:r>
              <a:rPr lang="es-MX" sz="2000" dirty="0"/>
              <a:t> </a:t>
            </a:r>
            <a:r>
              <a:rPr lang="es-MX" dirty="0"/>
              <a:t>Cuadragésimo Séptimo. El uso del CFDI con complemento Carta Porte a que se refieren las reglas 2.7.7.1., 2.7.7.2., 2.7.7.3., 2.7.7.4., 2.7.7.5., 2.7.7.6., 2.7.7.7., 2.7.7.8., 2.7.7.9., 2.7.7.10., 2.7.7.11. y 2.7.7.12., será aplicable a partir del 1 de enero de 2022. Para efectos de lo dispuesto en los artículos 84, fracción IV, inciso d) y 103, fracción XXII del CFF, se entiende que cumplen con lo dispuesto en las disposiciones fiscales, aquellos contribuyentes que expidan el CFDI con complemento Carta </a:t>
            </a:r>
            <a:r>
              <a:rPr lang="es-MX" sz="2000" b="1" dirty="0"/>
              <a:t>Porte </a:t>
            </a:r>
            <a:r>
              <a:rPr lang="es-MX" sz="2000" b="1" dirty="0">
                <a:solidFill>
                  <a:srgbClr val="C00000"/>
                </a:solidFill>
              </a:rPr>
              <a:t>hasta el 30 de septiembre de 2022</a:t>
            </a:r>
            <a:r>
              <a:rPr lang="es-MX" dirty="0"/>
              <a:t> y este </a:t>
            </a:r>
            <a:r>
              <a:rPr lang="es-MX" b="1" i="1" u="sng" dirty="0"/>
              <a:t>no cuente con la totalidad de los requisitos contenidos </a:t>
            </a:r>
            <a:r>
              <a:rPr lang="es-MX" dirty="0"/>
              <a:t>en el “Instructivo de llenado del CFDI al que se le incorpora el complemento Carta Porte”, publicado en el Portal del SAT. </a:t>
            </a:r>
          </a:p>
          <a:p>
            <a:pPr algn="ctr"/>
            <a:r>
              <a:rPr lang="es-MX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¡Es obligatorio uso del Complemento!</a:t>
            </a:r>
          </a:p>
          <a:p>
            <a:pPr algn="ctr"/>
            <a:endParaRPr lang="es-MX" sz="2400" b="1" i="0" u="none" strike="noStrike" baseline="0" dirty="0">
              <a:latin typeface="Arial" panose="020B0604020202020204" pitchFamily="34" charset="0"/>
            </a:endParaRPr>
          </a:p>
          <a:p>
            <a:pPr algn="just"/>
            <a:endParaRPr lang="es-MX" sz="1600" b="1" i="0" u="none" strike="noStrike" baseline="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5278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E06D6967-895D-684E-B9D2-F35C377D2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244" y="259517"/>
            <a:ext cx="8596668" cy="1320800"/>
          </a:xfrm>
        </p:spPr>
        <p:txBody>
          <a:bodyPr/>
          <a:lstStyle/>
          <a:p>
            <a:pPr algn="ctr"/>
            <a:r>
              <a:rPr lang="es-MX" b="1" dirty="0"/>
              <a:t>Obligación de expedir CFDI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EBFD65C-0C65-46EF-85FC-2E0DCAA917D8}"/>
              </a:ext>
            </a:extLst>
          </p:cNvPr>
          <p:cNvSpPr txBox="1"/>
          <p:nvPr/>
        </p:nvSpPr>
        <p:spPr>
          <a:xfrm>
            <a:off x="1339403" y="765979"/>
            <a:ext cx="7934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Sujetos obligados CFDI + CCP</a:t>
            </a:r>
          </a:p>
          <a:p>
            <a:pPr algn="ctr"/>
            <a:r>
              <a:rPr lang="es-MX" dirty="0"/>
              <a:t>RMF 2022, DOF  27/Dic/2021</a:t>
            </a:r>
          </a:p>
        </p:txBody>
      </p:sp>
      <p:graphicFrame>
        <p:nvGraphicFramePr>
          <p:cNvPr id="3" name="Tabla 3">
            <a:extLst>
              <a:ext uri="{FF2B5EF4-FFF2-40B4-BE49-F238E27FC236}">
                <a16:creationId xmlns:a16="http://schemas.microsoft.com/office/drawing/2014/main" id="{71D9AC8F-D855-4947-BB25-738CA7AEA7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1327374"/>
              </p:ext>
            </p:extLst>
          </p:nvPr>
        </p:nvGraphicFramePr>
        <p:xfrm>
          <a:off x="383632" y="1462780"/>
          <a:ext cx="10795230" cy="50351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8809">
                  <a:extLst>
                    <a:ext uri="{9D8B030D-6E8A-4147-A177-3AD203B41FA5}">
                      <a16:colId xmlns:a16="http://schemas.microsoft.com/office/drawing/2014/main" val="3268645843"/>
                    </a:ext>
                  </a:extLst>
                </a:gridCol>
                <a:gridCol w="3924502">
                  <a:extLst>
                    <a:ext uri="{9D8B030D-6E8A-4147-A177-3AD203B41FA5}">
                      <a16:colId xmlns:a16="http://schemas.microsoft.com/office/drawing/2014/main" val="537020915"/>
                    </a:ext>
                  </a:extLst>
                </a:gridCol>
                <a:gridCol w="2446031">
                  <a:extLst>
                    <a:ext uri="{9D8B030D-6E8A-4147-A177-3AD203B41FA5}">
                      <a16:colId xmlns:a16="http://schemas.microsoft.com/office/drawing/2014/main" val="1113370284"/>
                    </a:ext>
                  </a:extLst>
                </a:gridCol>
                <a:gridCol w="1725888">
                  <a:extLst>
                    <a:ext uri="{9D8B030D-6E8A-4147-A177-3AD203B41FA5}">
                      <a16:colId xmlns:a16="http://schemas.microsoft.com/office/drawing/2014/main" val="301505539"/>
                    </a:ext>
                  </a:extLst>
                </a:gridCol>
              </a:tblGrid>
              <a:tr h="493582">
                <a:tc>
                  <a:txBody>
                    <a:bodyPr/>
                    <a:lstStyle/>
                    <a:p>
                      <a:r>
                        <a:rPr lang="es-MX" sz="1400" dirty="0"/>
                        <a:t>RMF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/>
                        <a:t>Sujetos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/>
                        <a:t>Documentos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/>
                        <a:t>Momento/ Tráficos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9955190"/>
                  </a:ext>
                </a:extLst>
              </a:tr>
              <a:tr h="1509780">
                <a:tc>
                  <a:txBody>
                    <a:bodyPr/>
                    <a:lstStyle/>
                    <a:p>
                      <a:r>
                        <a:rPr lang="es-MX" sz="1400" dirty="0"/>
                        <a:t>2.7.7.1</a:t>
                      </a:r>
                    </a:p>
                    <a:p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400" b="1" dirty="0"/>
                        <a:t>Contribuyentes que presten servicio de transporte de carga general y especializada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CFDI Ingreso + Carta porte</a:t>
                      </a:r>
                    </a:p>
                    <a:p>
                      <a:endParaRPr lang="es-MX" sz="1400" dirty="0"/>
                    </a:p>
                    <a:p>
                      <a:pPr algn="just"/>
                      <a:r>
                        <a:rPr lang="es-MX" sz="1400" dirty="0"/>
                        <a:t>El complemento no será requerido cuando el traslado no implique transitar por un tramo de jurisdicción federal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endParaRPr lang="es-MX" sz="1400" dirty="0"/>
                    </a:p>
                    <a:p>
                      <a:endParaRPr lang="es-MX" sz="1400" dirty="0"/>
                    </a:p>
                    <a:p>
                      <a:endParaRPr lang="es-MX" sz="1400" dirty="0"/>
                    </a:p>
                    <a:p>
                      <a:endParaRPr lang="es-MX" sz="1400" dirty="0"/>
                    </a:p>
                    <a:p>
                      <a:endParaRPr lang="es-MX" sz="1400" dirty="0"/>
                    </a:p>
                    <a:p>
                      <a:endParaRPr lang="es-MX" sz="1400" dirty="0"/>
                    </a:p>
                    <a:p>
                      <a:r>
                        <a:rPr lang="es-MX" sz="1400" dirty="0"/>
                        <a:t>Se emite al brindar el servicio por tráfico terrestre, férrea, marítima, aérea o fluvial.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4321916"/>
                  </a:ext>
                </a:extLst>
              </a:tr>
              <a:tr h="1306541">
                <a:tc>
                  <a:txBody>
                    <a:bodyPr/>
                    <a:lstStyle/>
                    <a:p>
                      <a:r>
                        <a:rPr lang="es-MX" sz="1400" dirty="0"/>
                        <a:t>2.7.7.2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400" b="1" dirty="0">
                          <a:solidFill>
                            <a:srgbClr val="002060"/>
                          </a:solidFill>
                        </a:rPr>
                        <a:t>Los propietarios, poseedores o tenedores cuando se trasladen con sus propios medios</a:t>
                      </a:r>
                      <a:r>
                        <a:rPr lang="es-MX" sz="1400" dirty="0"/>
                        <a:t>, inclusive grúas de arrastre y vehículos de traslado de fondos y valores.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CFDI traslado + Carta porte</a:t>
                      </a:r>
                    </a:p>
                    <a:p>
                      <a:endParaRPr lang="es-MX" sz="1400" dirty="0"/>
                    </a:p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/>
                        <a:t>El complemento no será requerido cuando el traslado no implique transitar por un tramo de jurisdicción federal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3460595"/>
                  </a:ext>
                </a:extLst>
              </a:tr>
              <a:tr h="1306541">
                <a:tc>
                  <a:txBody>
                    <a:bodyPr/>
                    <a:lstStyle/>
                    <a:p>
                      <a:r>
                        <a:rPr lang="es-MX" sz="1400" dirty="0"/>
                        <a:t>2.7.7.3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400" dirty="0"/>
                        <a:t>Traslado local de bienes o mercancías.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/>
                        <a:t>Transportistas: </a:t>
                      </a:r>
                      <a:r>
                        <a:rPr lang="es-MX" sz="1400" b="1" dirty="0">
                          <a:solidFill>
                            <a:srgbClr val="C00000"/>
                          </a:solidFill>
                        </a:rPr>
                        <a:t>CFDI de ingreso </a:t>
                      </a:r>
                    </a:p>
                    <a:p>
                      <a:endParaRPr lang="es-MX" sz="1400" dirty="0"/>
                    </a:p>
                    <a:p>
                      <a:r>
                        <a:rPr lang="es-MX" sz="1400" dirty="0"/>
                        <a:t>Propietarios, tenedores o poseedores: </a:t>
                      </a:r>
                      <a:r>
                        <a:rPr lang="es-MX" sz="1400" b="1" dirty="0">
                          <a:solidFill>
                            <a:srgbClr val="C00000"/>
                          </a:solidFill>
                        </a:rPr>
                        <a:t>CFDI de traslado.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85215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95297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E06D6967-895D-684E-B9D2-F35C377D2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8368" y="259517"/>
            <a:ext cx="8596668" cy="1320800"/>
          </a:xfrm>
        </p:spPr>
        <p:txBody>
          <a:bodyPr/>
          <a:lstStyle/>
          <a:p>
            <a:pPr algn="ctr"/>
            <a:r>
              <a:rPr lang="es-MX" b="1" dirty="0"/>
              <a:t>Obligación de expedir CFDI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EBFD65C-0C65-46EF-85FC-2E0DCAA917D8}"/>
              </a:ext>
            </a:extLst>
          </p:cNvPr>
          <p:cNvSpPr txBox="1"/>
          <p:nvPr/>
        </p:nvSpPr>
        <p:spPr>
          <a:xfrm>
            <a:off x="1339403" y="765979"/>
            <a:ext cx="7934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Sujetos obligados CFDI + CCP</a:t>
            </a:r>
          </a:p>
          <a:p>
            <a:pPr algn="ctr"/>
            <a:r>
              <a:rPr lang="es-MX" dirty="0"/>
              <a:t>RMF 2022 , DOF  21/Dic/2021</a:t>
            </a:r>
          </a:p>
        </p:txBody>
      </p:sp>
      <p:graphicFrame>
        <p:nvGraphicFramePr>
          <p:cNvPr id="3" name="Tabla 3">
            <a:extLst>
              <a:ext uri="{FF2B5EF4-FFF2-40B4-BE49-F238E27FC236}">
                <a16:creationId xmlns:a16="http://schemas.microsoft.com/office/drawing/2014/main" id="{71D9AC8F-D855-4947-BB25-738CA7AEA7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1746"/>
              </p:ext>
            </p:extLst>
          </p:nvPr>
        </p:nvGraphicFramePr>
        <p:xfrm>
          <a:off x="540913" y="1317952"/>
          <a:ext cx="11114468" cy="53647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2939">
                  <a:extLst>
                    <a:ext uri="{9D8B030D-6E8A-4147-A177-3AD203B41FA5}">
                      <a16:colId xmlns:a16="http://schemas.microsoft.com/office/drawing/2014/main" val="3268645843"/>
                    </a:ext>
                  </a:extLst>
                </a:gridCol>
                <a:gridCol w="4101477">
                  <a:extLst>
                    <a:ext uri="{9D8B030D-6E8A-4147-A177-3AD203B41FA5}">
                      <a16:colId xmlns:a16="http://schemas.microsoft.com/office/drawing/2014/main" val="537020915"/>
                    </a:ext>
                  </a:extLst>
                </a:gridCol>
                <a:gridCol w="2556335">
                  <a:extLst>
                    <a:ext uri="{9D8B030D-6E8A-4147-A177-3AD203B41FA5}">
                      <a16:colId xmlns:a16="http://schemas.microsoft.com/office/drawing/2014/main" val="1113370284"/>
                    </a:ext>
                  </a:extLst>
                </a:gridCol>
                <a:gridCol w="1803717">
                  <a:extLst>
                    <a:ext uri="{9D8B030D-6E8A-4147-A177-3AD203B41FA5}">
                      <a16:colId xmlns:a16="http://schemas.microsoft.com/office/drawing/2014/main" val="301505539"/>
                    </a:ext>
                  </a:extLst>
                </a:gridCol>
              </a:tblGrid>
              <a:tr h="493887">
                <a:tc>
                  <a:txBody>
                    <a:bodyPr/>
                    <a:lstStyle/>
                    <a:p>
                      <a:r>
                        <a:rPr lang="es-MX" sz="1400" dirty="0"/>
                        <a:t>RMF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/>
                        <a:t>Sujetos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/>
                        <a:t>Documentos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/>
                        <a:t>Momento/ Tráficos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9955190"/>
                  </a:ext>
                </a:extLst>
              </a:tr>
              <a:tr h="1714080">
                <a:tc>
                  <a:txBody>
                    <a:bodyPr/>
                    <a:lstStyle/>
                    <a:p>
                      <a:r>
                        <a:rPr lang="es-MX" sz="1400" dirty="0"/>
                        <a:t>2.7.7.4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400" dirty="0"/>
                        <a:t>Empresas que brinden el servicio de paquetería o mensajería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/>
                        <a:t>I.-Primera milla (no se transite por vía federal)</a:t>
                      </a:r>
                    </a:p>
                    <a:p>
                      <a:r>
                        <a:rPr lang="es-MX" sz="1400" b="1" dirty="0">
                          <a:solidFill>
                            <a:srgbClr val="C00000"/>
                          </a:solidFill>
                        </a:rPr>
                        <a:t>CFDI de traslado </a:t>
                      </a:r>
                      <a:r>
                        <a:rPr lang="es-MX" sz="1400" dirty="0"/>
                        <a:t>(sin CCP)</a:t>
                      </a:r>
                    </a:p>
                    <a:p>
                      <a:endParaRPr lang="es-MX" sz="1400" dirty="0"/>
                    </a:p>
                    <a:p>
                      <a:pPr algn="just"/>
                      <a:r>
                        <a:rPr lang="es-MX" sz="1400" dirty="0"/>
                        <a:t>Nodos, “concepto” para relacionas la totalidad de los números de guía de los paquetes amparados.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endParaRPr lang="es-MX" sz="1400" dirty="0"/>
                    </a:p>
                    <a:p>
                      <a:endParaRPr lang="es-MX" sz="1400" dirty="0"/>
                    </a:p>
                    <a:p>
                      <a:endParaRPr lang="es-MX" sz="1400" dirty="0"/>
                    </a:p>
                    <a:p>
                      <a:endParaRPr lang="es-MX" sz="1400" dirty="0"/>
                    </a:p>
                    <a:p>
                      <a:endParaRPr lang="es-MX" sz="1400" dirty="0"/>
                    </a:p>
                    <a:p>
                      <a:endParaRPr lang="es-MX" sz="1400" dirty="0"/>
                    </a:p>
                    <a:p>
                      <a:r>
                        <a:rPr lang="es-MX" sz="1400" dirty="0"/>
                        <a:t>Se emite al brindar el servicio por tráfico terrestre, férrea, marítima, aérea o fluvial.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4321916"/>
                  </a:ext>
                </a:extLst>
              </a:tr>
              <a:tr h="1245634"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400" dirty="0"/>
                        <a:t>Empresas de servicio de paquetería o mensajería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/>
                        <a:t>II.- Etapa intermedia.</a:t>
                      </a:r>
                    </a:p>
                    <a:p>
                      <a:r>
                        <a:rPr lang="es-MX" sz="1400" dirty="0">
                          <a:solidFill>
                            <a:srgbClr val="C00000"/>
                          </a:solidFill>
                        </a:rPr>
                        <a:t>CFDI de traslado + Complemento carta porte</a:t>
                      </a:r>
                    </a:p>
                    <a:p>
                      <a:endParaRPr lang="es-MX" sz="1400" dirty="0"/>
                    </a:p>
                    <a:p>
                      <a:endParaRPr lang="es-MX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r>
                        <a:rPr lang="es-MX" sz="1400" dirty="0"/>
                        <a:t>Se emite al brindar el servicio por tráfico terrestre, férrea, marítima, aérea o fluvial.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8521595"/>
                  </a:ext>
                </a:extLst>
              </a:tr>
              <a:tr h="1826930"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/>
                        <a:t>Empresas de servicio de paquetería o mensajería</a:t>
                      </a:r>
                    </a:p>
                    <a:p>
                      <a:pPr algn="just"/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/>
                        <a:t>III.- Ultima Milla</a:t>
                      </a:r>
                    </a:p>
                    <a:p>
                      <a:r>
                        <a:rPr lang="es-MX" sz="1400" dirty="0">
                          <a:solidFill>
                            <a:srgbClr val="C00000"/>
                          </a:solidFill>
                        </a:rPr>
                        <a:t>CFDI de Traslado </a:t>
                      </a:r>
                      <a:r>
                        <a:rPr lang="es-MX" sz="1400" dirty="0"/>
                        <a:t>(no se transite por vía federal)</a:t>
                      </a:r>
                    </a:p>
                    <a:p>
                      <a:endParaRPr lang="es-MX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15403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33778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E06D6967-895D-684E-B9D2-F35C377D2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244" y="259517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s-MX" sz="2800" b="1" dirty="0"/>
              <a:t>Obligación de expedir CFDI</a:t>
            </a:r>
          </a:p>
        </p:txBody>
      </p:sp>
      <p:graphicFrame>
        <p:nvGraphicFramePr>
          <p:cNvPr id="3" name="Tabla 3">
            <a:extLst>
              <a:ext uri="{FF2B5EF4-FFF2-40B4-BE49-F238E27FC236}">
                <a16:creationId xmlns:a16="http://schemas.microsoft.com/office/drawing/2014/main" id="{71D9AC8F-D855-4947-BB25-738CA7AEA7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6691429"/>
              </p:ext>
            </p:extLst>
          </p:nvPr>
        </p:nvGraphicFramePr>
        <p:xfrm>
          <a:off x="515155" y="888643"/>
          <a:ext cx="11436439" cy="62841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9791">
                  <a:extLst>
                    <a:ext uri="{9D8B030D-6E8A-4147-A177-3AD203B41FA5}">
                      <a16:colId xmlns:a16="http://schemas.microsoft.com/office/drawing/2014/main" val="3268645843"/>
                    </a:ext>
                  </a:extLst>
                </a:gridCol>
                <a:gridCol w="4220291">
                  <a:extLst>
                    <a:ext uri="{9D8B030D-6E8A-4147-A177-3AD203B41FA5}">
                      <a16:colId xmlns:a16="http://schemas.microsoft.com/office/drawing/2014/main" val="537020915"/>
                    </a:ext>
                  </a:extLst>
                </a:gridCol>
                <a:gridCol w="2630388">
                  <a:extLst>
                    <a:ext uri="{9D8B030D-6E8A-4147-A177-3AD203B41FA5}">
                      <a16:colId xmlns:a16="http://schemas.microsoft.com/office/drawing/2014/main" val="1113370284"/>
                    </a:ext>
                  </a:extLst>
                </a:gridCol>
                <a:gridCol w="1855969">
                  <a:extLst>
                    <a:ext uri="{9D8B030D-6E8A-4147-A177-3AD203B41FA5}">
                      <a16:colId xmlns:a16="http://schemas.microsoft.com/office/drawing/2014/main" val="301505539"/>
                    </a:ext>
                  </a:extLst>
                </a:gridCol>
              </a:tblGrid>
              <a:tr h="392294">
                <a:tc>
                  <a:txBody>
                    <a:bodyPr/>
                    <a:lstStyle/>
                    <a:p>
                      <a:r>
                        <a:rPr lang="es-MX" sz="1400" dirty="0"/>
                        <a:t>RMF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/>
                        <a:t>Sujetos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/>
                        <a:t>Documentos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/>
                        <a:t>Momento/ Tráficos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9955190"/>
                  </a:ext>
                </a:extLst>
              </a:tr>
              <a:tr h="996479">
                <a:tc>
                  <a:txBody>
                    <a:bodyPr/>
                    <a:lstStyle/>
                    <a:p>
                      <a:r>
                        <a:rPr lang="es-MX" sz="1400" dirty="0"/>
                        <a:t>2.7.7.5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400" dirty="0"/>
                        <a:t>Servicio de traslado de fondos y valores a nivel local.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b="1" dirty="0">
                          <a:solidFill>
                            <a:srgbClr val="C00000"/>
                          </a:solidFill>
                        </a:rPr>
                        <a:t>CFDI de Ingreso</a:t>
                      </a:r>
                    </a:p>
                    <a:p>
                      <a:r>
                        <a:rPr lang="es-MX" sz="1400" dirty="0"/>
                        <a:t>Siempre y cuando no se transite por vía de jurisdicción federal.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92776"/>
                  </a:ext>
                </a:extLst>
              </a:tr>
              <a:tr h="1443497">
                <a:tc>
                  <a:txBody>
                    <a:bodyPr/>
                    <a:lstStyle/>
                    <a:p>
                      <a:r>
                        <a:rPr lang="es-MX" sz="1400" dirty="0"/>
                        <a:t>2.7.7.6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400" b="0" dirty="0"/>
                        <a:t>Servicio de “grúa de arrastre” y “grúas de arrastre y salvamento y depósito de vehículos”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/>
                        <a:t>CFDI de Ingreso y de Traslado</a:t>
                      </a:r>
                    </a:p>
                    <a:p>
                      <a:endParaRPr lang="es-MX" sz="1400" dirty="0"/>
                    </a:p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dirty="0"/>
                        <a:t>El complemento no será requerido cuando el traslado no implique transitar por un tramo de jurisdicción federal</a:t>
                      </a:r>
                    </a:p>
                    <a:p>
                      <a:endParaRPr lang="es-MX" sz="140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endParaRPr lang="es-MX" sz="1400" dirty="0"/>
                    </a:p>
                    <a:p>
                      <a:endParaRPr lang="es-MX" sz="1400" dirty="0"/>
                    </a:p>
                    <a:p>
                      <a:endParaRPr lang="es-MX" sz="1400" dirty="0"/>
                    </a:p>
                    <a:p>
                      <a:endParaRPr lang="es-MX" sz="1400" dirty="0"/>
                    </a:p>
                    <a:p>
                      <a:endParaRPr lang="es-MX" sz="1400" dirty="0"/>
                    </a:p>
                    <a:p>
                      <a:endParaRPr lang="es-MX" sz="1400" dirty="0"/>
                    </a:p>
                    <a:p>
                      <a:r>
                        <a:rPr lang="es-MX" sz="1400" dirty="0"/>
                        <a:t>Se emite al brindar el servicio por tráfico terrestre, férrea, marítima, aérea o fluvial.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4321916"/>
                  </a:ext>
                </a:extLst>
              </a:tr>
              <a:tr h="1882822">
                <a:tc>
                  <a:txBody>
                    <a:bodyPr/>
                    <a:lstStyle/>
                    <a:p>
                      <a:r>
                        <a:rPr lang="es-MX" sz="1400" dirty="0"/>
                        <a:t>2.7.7.7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400" dirty="0"/>
                        <a:t>Servicio de traslado de hidrocarburos y petrolíferos por medios propios y distintos a ducto.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/>
                        <a:t>CFDI de ingreso o traslado + Carta Porte + Hidrocarburos y petrolíferos.</a:t>
                      </a:r>
                    </a:p>
                    <a:p>
                      <a:endParaRPr lang="es-MX" sz="1400" dirty="0"/>
                    </a:p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dirty="0"/>
                        <a:t>El complemento no será requerido cuando el traslado no implique transitar por un tramo de jurisdicción federal</a:t>
                      </a:r>
                    </a:p>
                    <a:p>
                      <a:endParaRPr lang="es-MX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r>
                        <a:rPr lang="es-MX" sz="1400" dirty="0"/>
                        <a:t>Se emite al brindar el servicio por tráfico terrestre, férrea, marítima, aérea o fluvial.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8521595"/>
                  </a:ext>
                </a:extLst>
              </a:tr>
              <a:tr h="1569018">
                <a:tc>
                  <a:txBody>
                    <a:bodyPr/>
                    <a:lstStyle/>
                    <a:p>
                      <a:r>
                        <a:rPr lang="es-MX" sz="1400" dirty="0"/>
                        <a:t>2.7.7.8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400" dirty="0"/>
                        <a:t>Servicio de transporte consolidado de mercancías con número de identificación único.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s-MX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CFDI de Ingreso y de Traslado</a:t>
                      </a:r>
                    </a:p>
                    <a:p>
                      <a:endParaRPr lang="es-MX" sz="1800" dirty="0"/>
                    </a:p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/>
                        <a:t>El complemento no será requerido cuando el traslado no implique transitar por un tramo de jurisdicción federal</a:t>
                      </a:r>
                    </a:p>
                    <a:p>
                      <a:endParaRPr lang="es-MX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15403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30265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E06D6967-895D-684E-B9D2-F35C377D2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8368" y="259517"/>
            <a:ext cx="8596668" cy="1320800"/>
          </a:xfrm>
        </p:spPr>
        <p:txBody>
          <a:bodyPr/>
          <a:lstStyle/>
          <a:p>
            <a:pPr algn="ctr"/>
            <a:r>
              <a:rPr lang="es-MX" b="1" dirty="0"/>
              <a:t>Obligación de expedir CFDI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EBFD65C-0C65-46EF-85FC-2E0DCAA917D8}"/>
              </a:ext>
            </a:extLst>
          </p:cNvPr>
          <p:cNvSpPr txBox="1"/>
          <p:nvPr/>
        </p:nvSpPr>
        <p:spPr>
          <a:xfrm>
            <a:off x="1339403" y="765979"/>
            <a:ext cx="7934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Sujetos obligados CFDI + CCP</a:t>
            </a:r>
          </a:p>
          <a:p>
            <a:pPr algn="ctr"/>
            <a:r>
              <a:rPr lang="es-MX" dirty="0"/>
              <a:t>RMF 2022 , DOF  21/Dic/2021</a:t>
            </a:r>
          </a:p>
        </p:txBody>
      </p:sp>
      <p:graphicFrame>
        <p:nvGraphicFramePr>
          <p:cNvPr id="3" name="Tabla 3">
            <a:extLst>
              <a:ext uri="{FF2B5EF4-FFF2-40B4-BE49-F238E27FC236}">
                <a16:creationId xmlns:a16="http://schemas.microsoft.com/office/drawing/2014/main" id="{71D9AC8F-D855-4947-BB25-738CA7AEA7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8012098"/>
              </p:ext>
            </p:extLst>
          </p:nvPr>
        </p:nvGraphicFramePr>
        <p:xfrm>
          <a:off x="540913" y="1317952"/>
          <a:ext cx="11114468" cy="56198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2939">
                  <a:extLst>
                    <a:ext uri="{9D8B030D-6E8A-4147-A177-3AD203B41FA5}">
                      <a16:colId xmlns:a16="http://schemas.microsoft.com/office/drawing/2014/main" val="3268645843"/>
                    </a:ext>
                  </a:extLst>
                </a:gridCol>
                <a:gridCol w="4101477">
                  <a:extLst>
                    <a:ext uri="{9D8B030D-6E8A-4147-A177-3AD203B41FA5}">
                      <a16:colId xmlns:a16="http://schemas.microsoft.com/office/drawing/2014/main" val="537020915"/>
                    </a:ext>
                  </a:extLst>
                </a:gridCol>
                <a:gridCol w="2556335">
                  <a:extLst>
                    <a:ext uri="{9D8B030D-6E8A-4147-A177-3AD203B41FA5}">
                      <a16:colId xmlns:a16="http://schemas.microsoft.com/office/drawing/2014/main" val="1113370284"/>
                    </a:ext>
                  </a:extLst>
                </a:gridCol>
                <a:gridCol w="1803717">
                  <a:extLst>
                    <a:ext uri="{9D8B030D-6E8A-4147-A177-3AD203B41FA5}">
                      <a16:colId xmlns:a16="http://schemas.microsoft.com/office/drawing/2014/main" val="301505539"/>
                    </a:ext>
                  </a:extLst>
                </a:gridCol>
              </a:tblGrid>
              <a:tr h="493887">
                <a:tc>
                  <a:txBody>
                    <a:bodyPr/>
                    <a:lstStyle/>
                    <a:p>
                      <a:r>
                        <a:rPr lang="es-MX" sz="1400" dirty="0"/>
                        <a:t>RMF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/>
                        <a:t>Sujetos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/>
                        <a:t>Documentos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/>
                        <a:t>Momento/ Tráficos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9955190"/>
                  </a:ext>
                </a:extLst>
              </a:tr>
              <a:tr h="1714080">
                <a:tc>
                  <a:txBody>
                    <a:bodyPr/>
                    <a:lstStyle/>
                    <a:p>
                      <a:r>
                        <a:rPr lang="es-MX" sz="1400" dirty="0"/>
                        <a:t>2.7.7.9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400" dirty="0"/>
                        <a:t>Transporte de mercancías por transportistas residentes en el extranjero sin establecimiento permanente en territorio nacional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/>
                        <a:t>Se ampara con la documentación que señala el Art.146 de la Ley aduanera.</a:t>
                      </a:r>
                    </a:p>
                    <a:p>
                      <a:endParaRPr lang="es-MX" sz="140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endParaRPr lang="es-MX" sz="1400" dirty="0"/>
                    </a:p>
                    <a:p>
                      <a:endParaRPr lang="es-MX" sz="1400" dirty="0"/>
                    </a:p>
                    <a:p>
                      <a:endParaRPr lang="es-MX" sz="1400" dirty="0"/>
                    </a:p>
                    <a:p>
                      <a:endParaRPr lang="es-MX" sz="1400" dirty="0"/>
                    </a:p>
                    <a:p>
                      <a:endParaRPr lang="es-MX" sz="1400" dirty="0"/>
                    </a:p>
                    <a:p>
                      <a:endParaRPr lang="es-MX" sz="1400" dirty="0"/>
                    </a:p>
                    <a:p>
                      <a:r>
                        <a:rPr lang="es-MX" sz="1400" dirty="0"/>
                        <a:t>Se emite al brindar el servicio por tráfico terrestre, férrea, marítima, aérea o fluvial.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4321916"/>
                  </a:ext>
                </a:extLst>
              </a:tr>
              <a:tr h="1245634">
                <a:tc>
                  <a:txBody>
                    <a:bodyPr/>
                    <a:lstStyle/>
                    <a:p>
                      <a:r>
                        <a:rPr lang="es-MX" sz="1400" dirty="0"/>
                        <a:t>2.7.7.10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400" dirty="0"/>
                        <a:t>Transporte de mercancías de exportación a través de prestadores de servicios.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b="1" dirty="0"/>
                        <a:t>CFDI de Ingreso + Carta Porte</a:t>
                      </a:r>
                    </a:p>
                    <a:p>
                      <a:endParaRPr lang="es-MX" sz="1400" dirty="0"/>
                    </a:p>
                    <a:p>
                      <a:r>
                        <a:rPr lang="es-MX" sz="1400" dirty="0"/>
                        <a:t>Cuando se de cambio de modo o medio de transporte. </a:t>
                      </a:r>
                      <a:r>
                        <a:rPr lang="es-MX" sz="1400" b="1" dirty="0"/>
                        <a:t>CFDI de traslado + Carta Porte.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r>
                        <a:rPr lang="es-MX" sz="1400" dirty="0"/>
                        <a:t>Se emite al brindar el servicio por tráfico terrestre, férrea, marítima, aérea o fluvial.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8521595"/>
                  </a:ext>
                </a:extLst>
              </a:tr>
              <a:tr h="1826930">
                <a:tc>
                  <a:txBody>
                    <a:bodyPr/>
                    <a:lstStyle/>
                    <a:p>
                      <a:r>
                        <a:rPr lang="es-MX" sz="1400" dirty="0"/>
                        <a:t>2.7.7.11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400" dirty="0"/>
                        <a:t>Transporte de mercancías de exportación definitiva realizado por medios propios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/>
                        <a:t>CFDI de traslado +Complemento de comercio exterior + Carta Porte</a:t>
                      </a:r>
                    </a:p>
                    <a:p>
                      <a:endParaRPr lang="es-MX" sz="1400" dirty="0"/>
                    </a:p>
                    <a:p>
                      <a:r>
                        <a:rPr lang="es-MX" sz="1400" dirty="0"/>
                        <a:t>Cambio de modo o medio de transporte y no pertenezca al propietario; CFDI Ingreso +Carta Porte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15403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76668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DC5B6A44-6991-204C-98D7-2093A36683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6B539C64-A10F-4D42-9D7F-577155716A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775" y="553792"/>
            <a:ext cx="10732038" cy="547553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17661007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DC5B6A44-6991-204C-98D7-2093A36683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ítulo 5">
            <a:extLst>
              <a:ext uri="{FF2B5EF4-FFF2-40B4-BE49-F238E27FC236}">
                <a16:creationId xmlns:a16="http://schemas.microsoft.com/office/drawing/2014/main" id="{E06D6967-895D-684E-B9D2-F35C377D2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7054" y="14618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MX" sz="3600" b="1" dirty="0"/>
              <a:t>Complemento Carta Porte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F090D4F-6C16-4739-AF84-EA5F6AC97970}"/>
              </a:ext>
            </a:extLst>
          </p:cNvPr>
          <p:cNvSpPr txBox="1"/>
          <p:nvPr/>
        </p:nvSpPr>
        <p:spPr>
          <a:xfrm>
            <a:off x="811369" y="1157732"/>
            <a:ext cx="1103719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es-MX" sz="24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algn="just"/>
            <a:endParaRPr lang="es-MX" sz="1600" b="1" dirty="0">
              <a:latin typeface="Arial" panose="020B0604020202020204" pitchFamily="34" charset="0"/>
            </a:endParaRPr>
          </a:p>
          <a:p>
            <a:pPr algn="just"/>
            <a:endParaRPr lang="es-MX" sz="2000" i="0" u="none" strike="noStrike" baseline="0" dirty="0">
              <a:latin typeface="Arial" panose="020B0604020202020204" pitchFamily="34" charset="0"/>
            </a:endParaRPr>
          </a:p>
        </p:txBody>
      </p:sp>
      <p:sp>
        <p:nvSpPr>
          <p:cNvPr id="7" name="Bocadillo: rectángulo 6">
            <a:extLst>
              <a:ext uri="{FF2B5EF4-FFF2-40B4-BE49-F238E27FC236}">
                <a16:creationId xmlns:a16="http://schemas.microsoft.com/office/drawing/2014/main" id="{626397C6-4442-440C-96EE-AD74AE3B2BEB}"/>
              </a:ext>
            </a:extLst>
          </p:cNvPr>
          <p:cNvSpPr/>
          <p:nvPr/>
        </p:nvSpPr>
        <p:spPr>
          <a:xfrm>
            <a:off x="9683615" y="219807"/>
            <a:ext cx="1731449" cy="1212548"/>
          </a:xfrm>
          <a:prstGeom prst="wedgeRectCallout">
            <a:avLst>
              <a:gd name="adj1" fmla="val -88965"/>
              <a:gd name="adj2" fmla="val 73959"/>
            </a:avLst>
          </a:prstGeom>
          <a:solidFill>
            <a:srgbClr val="C00000"/>
          </a:solidFill>
          <a:scene3d>
            <a:camera prst="isometricOffAxis1Righ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Ultima versión 31-DIC-2021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91DC716-16B3-48D9-B020-9185E23AE0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435" y="1876106"/>
            <a:ext cx="11389219" cy="322952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31632766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DC5B6A44-6991-204C-98D7-2093A36683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ítulo 5">
            <a:extLst>
              <a:ext uri="{FF2B5EF4-FFF2-40B4-BE49-F238E27FC236}">
                <a16:creationId xmlns:a16="http://schemas.microsoft.com/office/drawing/2014/main" id="{E06D6967-895D-684E-B9D2-F35C377D2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7054" y="14618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MX" sz="3600" b="1" dirty="0"/>
              <a:t>Complemento Carta Porte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F090D4F-6C16-4739-AF84-EA5F6AC97970}"/>
              </a:ext>
            </a:extLst>
          </p:cNvPr>
          <p:cNvSpPr txBox="1"/>
          <p:nvPr/>
        </p:nvSpPr>
        <p:spPr>
          <a:xfrm>
            <a:off x="811369" y="1157732"/>
            <a:ext cx="1103719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es-MX" sz="24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algn="just"/>
            <a:endParaRPr lang="es-MX" sz="1600" b="1" dirty="0">
              <a:latin typeface="Arial" panose="020B0604020202020204" pitchFamily="34" charset="0"/>
            </a:endParaRPr>
          </a:p>
          <a:p>
            <a:pPr algn="just"/>
            <a:endParaRPr lang="es-MX" sz="2000" i="0" u="none" strike="noStrike" baseline="0" dirty="0">
              <a:latin typeface="Arial" panose="020B060402020202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2AF46058-8A2D-44B2-8D9A-3253767232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3416" y="1076325"/>
            <a:ext cx="8304550" cy="491974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962254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DC5B6A44-6991-204C-98D7-2093A36683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ítulo 5">
            <a:extLst>
              <a:ext uri="{FF2B5EF4-FFF2-40B4-BE49-F238E27FC236}">
                <a16:creationId xmlns:a16="http://schemas.microsoft.com/office/drawing/2014/main" id="{E06D6967-895D-684E-B9D2-F35C377D2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7054" y="14618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MX" sz="3600" b="1" dirty="0"/>
              <a:t>Complemento Carta Porte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F090D4F-6C16-4739-AF84-EA5F6AC97970}"/>
              </a:ext>
            </a:extLst>
          </p:cNvPr>
          <p:cNvSpPr txBox="1"/>
          <p:nvPr/>
        </p:nvSpPr>
        <p:spPr>
          <a:xfrm>
            <a:off x="811369" y="1157732"/>
            <a:ext cx="1103719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es-MX" sz="24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algn="just"/>
            <a:endParaRPr lang="es-MX" sz="1600" b="1" dirty="0">
              <a:latin typeface="Arial" panose="020B0604020202020204" pitchFamily="34" charset="0"/>
            </a:endParaRPr>
          </a:p>
          <a:p>
            <a:pPr algn="just"/>
            <a:endParaRPr lang="es-MX" sz="2000" i="0" u="none" strike="noStrike" baseline="0" dirty="0">
              <a:latin typeface="Arial" panose="020B0604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641F74D-CFED-4DEE-BF1C-F114B41E4A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5137" y="1157732"/>
            <a:ext cx="8659433" cy="482984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068513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DC5B6A44-6991-204C-98D7-2093A36683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1516" y="49883"/>
            <a:ext cx="12192000" cy="6858000"/>
          </a:xfrm>
          <a:prstGeom prst="rect">
            <a:avLst/>
          </a:prstGeom>
        </p:spPr>
      </p:pic>
      <p:sp>
        <p:nvSpPr>
          <p:cNvPr id="6" name="Título 5">
            <a:extLst>
              <a:ext uri="{FF2B5EF4-FFF2-40B4-BE49-F238E27FC236}">
                <a16:creationId xmlns:a16="http://schemas.microsoft.com/office/drawing/2014/main" id="{E06D6967-895D-684E-B9D2-F35C377D2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7054" y="14618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MX" sz="3600" b="1" dirty="0"/>
              <a:t>Complemento Carta Porte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F090D4F-6C16-4739-AF84-EA5F6AC97970}"/>
              </a:ext>
            </a:extLst>
          </p:cNvPr>
          <p:cNvSpPr txBox="1"/>
          <p:nvPr/>
        </p:nvSpPr>
        <p:spPr>
          <a:xfrm>
            <a:off x="811369" y="1157732"/>
            <a:ext cx="11037195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Sujetos obligados a expedir CFDI</a:t>
            </a:r>
          </a:p>
          <a:p>
            <a:pPr algn="just"/>
            <a:r>
              <a:rPr lang="es-MX" sz="2000" dirty="0">
                <a:latin typeface="Arial" panose="020B0604020202020204" pitchFamily="34" charset="0"/>
              </a:rPr>
              <a:t>CFDI DE TRASLADO</a:t>
            </a:r>
          </a:p>
          <a:p>
            <a:pPr algn="just"/>
            <a:r>
              <a:rPr lang="es-MX" dirty="0">
                <a:latin typeface="Arial" panose="020B0604020202020204" pitchFamily="34" charset="0"/>
              </a:rPr>
              <a:t>Objetivo: Acreditar el transporte de bienes o mercancías cuando se trasladen en territorio nacional.</a:t>
            </a:r>
          </a:p>
          <a:p>
            <a:pPr algn="just"/>
            <a:endParaRPr lang="es-MX" sz="2000" i="0" u="none" strike="noStrike" baseline="0" dirty="0">
              <a:latin typeface="Arial" panose="020B060402020202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B6897CDC-3D57-49A6-9061-EFD0DC21A7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7511" y="2223643"/>
            <a:ext cx="8738314" cy="3623365"/>
          </a:xfrm>
          <a:prstGeom prst="rect">
            <a:avLst/>
          </a:prstGeom>
          <a:ln w="12700">
            <a:noFill/>
          </a:ln>
        </p:spPr>
      </p:pic>
      <p:sp>
        <p:nvSpPr>
          <p:cNvPr id="3" name="Flecha: pentágono 2">
            <a:extLst>
              <a:ext uri="{FF2B5EF4-FFF2-40B4-BE49-F238E27FC236}">
                <a16:creationId xmlns:a16="http://schemas.microsoft.com/office/drawing/2014/main" id="{C7C00906-AEAC-40F9-95CD-A5F81048AB29}"/>
              </a:ext>
            </a:extLst>
          </p:cNvPr>
          <p:cNvSpPr/>
          <p:nvPr/>
        </p:nvSpPr>
        <p:spPr>
          <a:xfrm>
            <a:off x="566670" y="2743200"/>
            <a:ext cx="1262130" cy="520645"/>
          </a:xfrm>
          <a:prstGeom prst="homePlat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Poseedores y tenedores</a:t>
            </a:r>
          </a:p>
        </p:txBody>
      </p:sp>
      <p:sp>
        <p:nvSpPr>
          <p:cNvPr id="4" name="Pergamino: vertical 3">
            <a:extLst>
              <a:ext uri="{FF2B5EF4-FFF2-40B4-BE49-F238E27FC236}">
                <a16:creationId xmlns:a16="http://schemas.microsoft.com/office/drawing/2014/main" id="{CC4CC0A2-B0AB-4428-811D-48D1E7841E50}"/>
              </a:ext>
            </a:extLst>
          </p:cNvPr>
          <p:cNvSpPr/>
          <p:nvPr/>
        </p:nvSpPr>
        <p:spPr>
          <a:xfrm>
            <a:off x="3625403" y="5205601"/>
            <a:ext cx="1262130" cy="1282814"/>
          </a:xfrm>
          <a:prstGeom prst="verticalScroll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100" dirty="0"/>
              <a:t>Contrato de Mandato, con medios propios</a:t>
            </a:r>
          </a:p>
        </p:txBody>
      </p:sp>
    </p:spTree>
    <p:extLst>
      <p:ext uri="{BB962C8B-B14F-4D97-AF65-F5344CB8AC3E}">
        <p14:creationId xmlns:p14="http://schemas.microsoft.com/office/powerpoint/2010/main" val="457310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83765FF6-C4B8-454A-A09F-FC8F0B6D55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Marcador de contenido 12">
            <a:extLst>
              <a:ext uri="{FF2B5EF4-FFF2-40B4-BE49-F238E27FC236}">
                <a16:creationId xmlns:a16="http://schemas.microsoft.com/office/drawing/2014/main" id="{6178323B-CDD0-F740-A509-E53432AD6D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8352" y="1040014"/>
            <a:ext cx="10515600" cy="4351338"/>
          </a:xfrm>
        </p:spPr>
        <p:txBody>
          <a:bodyPr>
            <a:normAutofit lnSpcReduction="10000"/>
          </a:bodyPr>
          <a:lstStyle/>
          <a:p>
            <a:pPr algn="ctr"/>
            <a:r>
              <a:rPr lang="es-MX" sz="5400" b="1" dirty="0">
                <a:solidFill>
                  <a:schemeClr val="accent2">
                    <a:lumMod val="75000"/>
                  </a:schemeClr>
                </a:solidFill>
              </a:rPr>
              <a:t>Carta porte</a:t>
            </a:r>
          </a:p>
          <a:p>
            <a:pPr algn="ctr"/>
            <a:r>
              <a:rPr lang="es-MX" sz="5400" b="1" dirty="0">
                <a:solidFill>
                  <a:schemeClr val="accent2">
                    <a:lumMod val="75000"/>
                  </a:schemeClr>
                </a:solidFill>
              </a:rPr>
              <a:t>Ultimos cambios relevante</a:t>
            </a:r>
          </a:p>
          <a:p>
            <a:pPr marL="0" indent="0" algn="ctr">
              <a:buNone/>
            </a:pPr>
            <a:endParaRPr lang="es-MX" sz="40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s-MX" sz="4000" b="1" dirty="0">
                <a:solidFill>
                  <a:schemeClr val="accent2">
                    <a:lumMod val="75000"/>
                  </a:schemeClr>
                </a:solidFill>
              </a:rPr>
              <a:t>Expositor: M.D.F. Marco A. Cancino Ancheyta</a:t>
            </a:r>
          </a:p>
          <a:p>
            <a:pPr marL="0" indent="0" algn="ctr">
              <a:buNone/>
            </a:pPr>
            <a:r>
              <a:rPr lang="es-MX" sz="4000" b="1" dirty="0">
                <a:solidFill>
                  <a:schemeClr val="accent5">
                    <a:lumMod val="75000"/>
                  </a:schemeClr>
                </a:solidFill>
              </a:rPr>
              <a:t>19 de Abril de 2022.</a:t>
            </a:r>
            <a:endParaRPr lang="es-MX" sz="4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2E2EE2A-CD32-46DF-B028-5727CF8AEB09}"/>
              </a:ext>
            </a:extLst>
          </p:cNvPr>
          <p:cNvSpPr txBox="1"/>
          <p:nvPr/>
        </p:nvSpPr>
        <p:spPr>
          <a:xfrm>
            <a:off x="610673" y="5802934"/>
            <a:ext cx="55754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Material elaborado por el expositor</a:t>
            </a:r>
          </a:p>
          <a:p>
            <a:r>
              <a:rPr lang="es-MX" b="1" dirty="0"/>
              <a:t> ©Derechos Reservados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920346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83765FF6-C4B8-454A-A09F-FC8F0B6D55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Marcador de contenido 12">
            <a:extLst>
              <a:ext uri="{FF2B5EF4-FFF2-40B4-BE49-F238E27FC236}">
                <a16:creationId xmlns:a16="http://schemas.microsoft.com/office/drawing/2014/main" id="{6178323B-CDD0-F740-A509-E53432AD6D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55924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es-MX" sz="4800" b="0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es-MX" sz="4800" b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Infracciones y sanciones</a:t>
            </a:r>
          </a:p>
          <a:p>
            <a:pPr marL="0" indent="0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8930180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E06D6967-895D-684E-B9D2-F35C377D2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/>
              <a:t> </a:t>
            </a:r>
            <a:r>
              <a:rPr lang="es-MX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Autoridades competentes.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085E29F5-FBA7-4F7A-906A-DB4A172662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966" y="1423985"/>
            <a:ext cx="10336067" cy="5029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8280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DC5B6A44-6991-204C-98D7-2093A36683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ítulo 5">
            <a:extLst>
              <a:ext uri="{FF2B5EF4-FFF2-40B4-BE49-F238E27FC236}">
                <a16:creationId xmlns:a16="http://schemas.microsoft.com/office/drawing/2014/main" id="{E06D6967-895D-684E-B9D2-F35C377D2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/>
              <a:t> </a:t>
            </a:r>
            <a:r>
              <a:rPr lang="es-MX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Infracciones y sanciones</a:t>
            </a: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7B0E4842-AF71-FE40-9D65-708475EC8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163" y="853844"/>
            <a:ext cx="10515600" cy="1213789"/>
          </a:xfrm>
        </p:spPr>
        <p:txBody>
          <a:bodyPr>
            <a:normAutofit/>
          </a:bodyPr>
          <a:lstStyle/>
          <a:p>
            <a:r>
              <a:rPr lang="es-MX" sz="2000" b="1" dirty="0"/>
              <a:t>Emisor</a:t>
            </a:r>
          </a:p>
          <a:p>
            <a:pPr marL="0" indent="0">
              <a:buNone/>
            </a:pPr>
            <a:r>
              <a:rPr lang="es-MX" sz="2000" b="1" dirty="0"/>
              <a:t>Infracciones y sanciones en caso de incumplimiento.</a:t>
            </a:r>
          </a:p>
          <a:p>
            <a:pPr marL="0" indent="0">
              <a:buNone/>
            </a:pPr>
            <a:r>
              <a:rPr lang="es-MX" sz="2000" b="1" dirty="0"/>
              <a:t>Art. 83 fracciones VII, IX y XII- Art. 84 fracciones IV, VI y IX </a:t>
            </a:r>
          </a:p>
        </p:txBody>
      </p:sp>
      <p:graphicFrame>
        <p:nvGraphicFramePr>
          <p:cNvPr id="2" name="Tabla 2">
            <a:extLst>
              <a:ext uri="{FF2B5EF4-FFF2-40B4-BE49-F238E27FC236}">
                <a16:creationId xmlns:a16="http://schemas.microsoft.com/office/drawing/2014/main" id="{EE73A535-30A1-40D5-948F-105AC0D238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2028410"/>
              </p:ext>
            </p:extLst>
          </p:nvPr>
        </p:nvGraphicFramePr>
        <p:xfrm>
          <a:off x="620333" y="2090862"/>
          <a:ext cx="11331261" cy="39979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708199">
                  <a:extLst>
                    <a:ext uri="{9D8B030D-6E8A-4147-A177-3AD203B41FA5}">
                      <a16:colId xmlns:a16="http://schemas.microsoft.com/office/drawing/2014/main" val="1762325916"/>
                    </a:ext>
                  </a:extLst>
                </a:gridCol>
                <a:gridCol w="5623062">
                  <a:extLst>
                    <a:ext uri="{9D8B030D-6E8A-4147-A177-3AD203B41FA5}">
                      <a16:colId xmlns:a16="http://schemas.microsoft.com/office/drawing/2014/main" val="17084701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Artículo 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Artículo 84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23809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s-MX" sz="1600" b="1" u="none" strike="noStrike" kern="1200" baseline="0" dirty="0">
                          <a:solidFill>
                            <a:schemeClr val="dk1"/>
                          </a:solidFill>
                        </a:rPr>
                        <a:t>Son </a:t>
                      </a:r>
                      <a:r>
                        <a:rPr lang="es-MX" sz="1600" b="1" u="none" strike="noStrike" kern="1200" baseline="0" dirty="0">
                          <a:solidFill>
                            <a:srgbClr val="C00000"/>
                          </a:solidFill>
                        </a:rPr>
                        <a:t>infracciones</a:t>
                      </a:r>
                      <a:r>
                        <a:rPr lang="es-MX" sz="1600" b="1" u="none" strike="noStrike" kern="1200" baseline="0" dirty="0">
                          <a:solidFill>
                            <a:schemeClr val="dk1"/>
                          </a:solidFill>
                        </a:rPr>
                        <a:t> relacionadas con la obligación de llevar contabilidad, siempre que sean descubiertas en el ejercicio de las facultades de comprobación…….., las siguientes:</a:t>
                      </a:r>
                      <a:endParaRPr lang="es-MX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6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 quien cometa las infracciones relacionadas con la obligación de llevar contabilidad a que se refiere el Artículo 83, se impondrán las siguientes </a:t>
                      </a:r>
                      <a:r>
                        <a:rPr lang="es-MX" sz="1600" b="1" i="0" u="none" strike="noStrike" kern="1200" baseline="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sanciones:</a:t>
                      </a:r>
                      <a:endParaRPr lang="es-MX" sz="16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2747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s-MX" sz="16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VII. </a:t>
                      </a:r>
                      <a:r>
                        <a:rPr lang="es-MX" sz="1600" b="1" i="0" u="none" strike="noStrike" kern="12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No expedir, no entregar o no poner a disposición de los clientes </a:t>
                      </a:r>
                      <a:r>
                        <a:rPr lang="es-MX" sz="16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los comprobantes fiscales digitales por Internet de sus actividades cuando las disposiciones fiscales lo establezcan, </a:t>
                      </a:r>
                      <a:r>
                        <a:rPr lang="es-MX" sz="1600" b="1" i="0" u="none" strike="noStrike" kern="1200" baseline="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o expedirlos sin que cumplan los requisitos </a:t>
                      </a:r>
                      <a:r>
                        <a:rPr lang="es-MX" sz="16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señalados en este Código, en su reglamento o en las reglas de carácter general que al efecto emita el Servicio de Administración Tributaria</a:t>
                      </a:r>
                      <a:endParaRPr lang="es-MX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IV. </a:t>
                      </a:r>
                      <a:r>
                        <a:rPr lang="es-MX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Para el supuesto de la fracción VII, las siguientes, según corresponda:</a:t>
                      </a:r>
                    </a:p>
                    <a:p>
                      <a:pPr marL="342900" indent="-342900">
                        <a:buAutoNum type="alphaLcParenR"/>
                      </a:pPr>
                      <a:r>
                        <a:rPr lang="es-MX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 </a:t>
                      </a:r>
                      <a:r>
                        <a:rPr lang="es-MX" sz="16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$17,020.00 </a:t>
                      </a:r>
                      <a:r>
                        <a:rPr lang="es-MX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 </a:t>
                      </a:r>
                      <a:r>
                        <a:rPr lang="es-MX" sz="16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$97,330.00</a:t>
                      </a:r>
                      <a:r>
                        <a:rPr lang="es-MX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En caso de reincidencia clausura preventivamente del establecimiento por un plazo de tres a quince días.</a:t>
                      </a:r>
                    </a:p>
                    <a:p>
                      <a:pPr marL="342900" indent="-342900">
                        <a:buAutoNum type="alphaLcParenR"/>
                      </a:pPr>
                      <a:r>
                        <a:rPr lang="es-MX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 </a:t>
                      </a:r>
                      <a:r>
                        <a:rPr lang="es-MX" sz="16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$1,490.00 </a:t>
                      </a:r>
                      <a:r>
                        <a:rPr lang="es-MX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 </a:t>
                      </a:r>
                      <a:r>
                        <a:rPr lang="es-MX" sz="16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$2,960.00 </a:t>
                      </a:r>
                      <a:r>
                        <a:rPr lang="es-MX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para contribuyentes del </a:t>
                      </a:r>
                      <a:r>
                        <a:rPr lang="es-MX" sz="1600" b="1" i="0" u="none" strike="noStrike" kern="12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Regimen de Incorporación </a:t>
                      </a:r>
                      <a:r>
                        <a:rPr lang="es-MX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misma clausura preventiva….</a:t>
                      </a:r>
                    </a:p>
                    <a:p>
                      <a:pPr marL="0" indent="0" algn="just">
                        <a:buNone/>
                      </a:pPr>
                      <a:r>
                        <a:rPr lang="es-MX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d)</a:t>
                      </a:r>
                      <a:r>
                        <a:rPr lang="es-MX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  </a:t>
                      </a:r>
                      <a:r>
                        <a:rPr lang="es-MX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s-MX" sz="16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 $400.00 a $600.00 por cada comprobante fiscal </a:t>
                      </a:r>
                      <a:r>
                        <a:rPr lang="es-MX" sz="1600" b="1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que se emita y no cuente con los complementos</a:t>
                      </a:r>
                      <a:r>
                        <a:rPr lang="es-MX" sz="16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que se determinen mediante las reglas de carácter general, que al efecto emita el Servicio de Administración Tributaria.</a:t>
                      </a:r>
                      <a:endParaRPr lang="es-MX" sz="16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14986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57349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DC5B6A44-6991-204C-98D7-2093A36683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ítulo 5">
            <a:extLst>
              <a:ext uri="{FF2B5EF4-FFF2-40B4-BE49-F238E27FC236}">
                <a16:creationId xmlns:a16="http://schemas.microsoft.com/office/drawing/2014/main" id="{E06D6967-895D-684E-B9D2-F35C377D2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/>
              <a:t> </a:t>
            </a:r>
            <a:r>
              <a:rPr lang="es-MX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Infracciones y sanciones</a:t>
            </a: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7B0E4842-AF71-FE40-9D65-708475EC8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6067" y="1448918"/>
            <a:ext cx="10515600" cy="1213789"/>
          </a:xfrm>
        </p:spPr>
        <p:txBody>
          <a:bodyPr>
            <a:normAutofit/>
          </a:bodyPr>
          <a:lstStyle/>
          <a:p>
            <a:r>
              <a:rPr lang="es-MX" sz="2000" b="1" dirty="0"/>
              <a:t>Emisor</a:t>
            </a:r>
          </a:p>
          <a:p>
            <a:pPr marL="0" indent="0">
              <a:buNone/>
            </a:pPr>
            <a:r>
              <a:rPr lang="es-MX" sz="2000" b="1" dirty="0"/>
              <a:t>Infracciones y sanciones en caso de incumplimiento.</a:t>
            </a:r>
          </a:p>
          <a:p>
            <a:pPr marL="0" indent="0">
              <a:buNone/>
            </a:pPr>
            <a:r>
              <a:rPr lang="es-MX" sz="2000" b="1" dirty="0"/>
              <a:t>Art. 83 fracciones VII, IX y XII- Art. 84 fracciones IV, VI y IX </a:t>
            </a:r>
          </a:p>
        </p:txBody>
      </p:sp>
      <p:graphicFrame>
        <p:nvGraphicFramePr>
          <p:cNvPr id="2" name="Tabla 2">
            <a:extLst>
              <a:ext uri="{FF2B5EF4-FFF2-40B4-BE49-F238E27FC236}">
                <a16:creationId xmlns:a16="http://schemas.microsoft.com/office/drawing/2014/main" id="{EE73A535-30A1-40D5-948F-105AC0D238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3280179"/>
              </p:ext>
            </p:extLst>
          </p:nvPr>
        </p:nvGraphicFramePr>
        <p:xfrm>
          <a:off x="1056066" y="2640982"/>
          <a:ext cx="10515599" cy="2108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297304">
                  <a:extLst>
                    <a:ext uri="{9D8B030D-6E8A-4147-A177-3AD203B41FA5}">
                      <a16:colId xmlns:a16="http://schemas.microsoft.com/office/drawing/2014/main" val="1762325916"/>
                    </a:ext>
                  </a:extLst>
                </a:gridCol>
                <a:gridCol w="5218295">
                  <a:extLst>
                    <a:ext uri="{9D8B030D-6E8A-4147-A177-3AD203B41FA5}">
                      <a16:colId xmlns:a16="http://schemas.microsoft.com/office/drawing/2014/main" val="17084701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Artículo 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Artículo 84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23809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s-MX" sz="1600" b="1" u="none" strike="noStrike" kern="1200" baseline="0" dirty="0">
                          <a:solidFill>
                            <a:schemeClr val="dk1"/>
                          </a:solidFill>
                        </a:rPr>
                        <a:t>Son </a:t>
                      </a:r>
                      <a:r>
                        <a:rPr lang="es-MX" sz="1600" b="1" u="none" strike="noStrike" kern="1200" baseline="0" dirty="0">
                          <a:solidFill>
                            <a:srgbClr val="C00000"/>
                          </a:solidFill>
                        </a:rPr>
                        <a:t>infracciones</a:t>
                      </a:r>
                      <a:r>
                        <a:rPr lang="es-MX" sz="1600" b="1" u="none" strike="noStrike" kern="1200" baseline="0" dirty="0">
                          <a:solidFill>
                            <a:schemeClr val="dk1"/>
                          </a:solidFill>
                        </a:rPr>
                        <a:t> relacionadas con la obligación de llevar contabilidad, siempre que sean descubiertas en el ejercicio de las facultades de comprobación…….., las siguientes:</a:t>
                      </a:r>
                      <a:endParaRPr lang="es-MX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6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 quien cometa las infracciones relacionadas con la obligación de llevar contabilidad a que se refiere el Artículo 83, se impondrán las siguientes </a:t>
                      </a:r>
                      <a:r>
                        <a:rPr lang="es-MX" sz="1600" b="1" i="0" u="none" strike="noStrike" kern="1200" baseline="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sanciones:</a:t>
                      </a:r>
                      <a:endParaRPr lang="es-MX" sz="16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2747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s-MX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XII. </a:t>
                      </a:r>
                      <a:r>
                        <a:rPr lang="es-MX" sz="1800" b="1" i="0" u="none" strike="noStrike" kern="1200" baseline="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No expedir o acompañar </a:t>
                      </a:r>
                      <a:r>
                        <a:rPr lang="es-MX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 documentación que ampare </a:t>
                      </a:r>
                      <a:r>
                        <a:rPr lang="es-MX" sz="1800" b="1" i="0" u="none" strike="noStrike" kern="12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mercancías en transporte </a:t>
                      </a:r>
                      <a:r>
                        <a:rPr lang="es-MX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 territorio nacional.</a:t>
                      </a:r>
                      <a:endParaRPr lang="es-MX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XI. </a:t>
                      </a:r>
                      <a:r>
                        <a:rPr lang="es-MX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 </a:t>
                      </a:r>
                      <a:r>
                        <a:rPr lang="es-MX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$760.00 </a:t>
                      </a:r>
                      <a:r>
                        <a:rPr lang="es-MX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 </a:t>
                      </a:r>
                      <a:r>
                        <a:rPr lang="es-MX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$14,710.00</a:t>
                      </a:r>
                      <a:r>
                        <a:rPr lang="es-MX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a la comprendida en la fracción XII.</a:t>
                      </a:r>
                      <a:endParaRPr lang="es-MX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14986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71026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DC5B6A44-6991-204C-98D7-2093A36683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ítulo 5">
            <a:extLst>
              <a:ext uri="{FF2B5EF4-FFF2-40B4-BE49-F238E27FC236}">
                <a16:creationId xmlns:a16="http://schemas.microsoft.com/office/drawing/2014/main" id="{E06D6967-895D-684E-B9D2-F35C377D2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/>
              <a:t> </a:t>
            </a:r>
            <a:r>
              <a:rPr lang="es-MX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Infracciones y sanciones</a:t>
            </a:r>
          </a:p>
        </p:txBody>
      </p:sp>
      <p:graphicFrame>
        <p:nvGraphicFramePr>
          <p:cNvPr id="11" name="Tabla 11">
            <a:extLst>
              <a:ext uri="{FF2B5EF4-FFF2-40B4-BE49-F238E27FC236}">
                <a16:creationId xmlns:a16="http://schemas.microsoft.com/office/drawing/2014/main" id="{A8FB64AB-047A-46B9-A93A-853B72CD38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3225150"/>
              </p:ext>
            </p:extLst>
          </p:nvPr>
        </p:nvGraphicFramePr>
        <p:xfrm>
          <a:off x="983086" y="1432941"/>
          <a:ext cx="10225827" cy="4912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08609">
                  <a:extLst>
                    <a:ext uri="{9D8B030D-6E8A-4147-A177-3AD203B41FA5}">
                      <a16:colId xmlns:a16="http://schemas.microsoft.com/office/drawing/2014/main" val="2537351936"/>
                    </a:ext>
                  </a:extLst>
                </a:gridCol>
                <a:gridCol w="3408609">
                  <a:extLst>
                    <a:ext uri="{9D8B030D-6E8A-4147-A177-3AD203B41FA5}">
                      <a16:colId xmlns:a16="http://schemas.microsoft.com/office/drawing/2014/main" val="4182502199"/>
                    </a:ext>
                  </a:extLst>
                </a:gridCol>
                <a:gridCol w="3408609">
                  <a:extLst>
                    <a:ext uri="{9D8B030D-6E8A-4147-A177-3AD203B41FA5}">
                      <a16:colId xmlns:a16="http://schemas.microsoft.com/office/drawing/2014/main" val="8091607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dirty="0"/>
                        <a:t>Tipo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Supuesto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Sanción/Pena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80615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/>
                        <a:t>Infracción fiscal 17 H Bis CFF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400" dirty="0"/>
                        <a:t>Detecten dos o más de las conductas infractoras previstas en los artículos 79, 81 y </a:t>
                      </a:r>
                      <a:r>
                        <a:rPr lang="es-MX" sz="1400" b="1" dirty="0"/>
                        <a:t>83 de este ordenamiento</a:t>
                      </a:r>
                      <a:r>
                        <a:rPr lang="es-MX" sz="1400" b="0" dirty="0"/>
                        <a:t>, y la conducta sea realizada por el contribuyente titular del certificado de sello digital</a:t>
                      </a:r>
                      <a:endParaRPr lang="es-MX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b="1" dirty="0">
                          <a:solidFill>
                            <a:srgbClr val="002060"/>
                          </a:solidFill>
                        </a:rPr>
                        <a:t>Restringir temporalmente el uso del sello digital.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6086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/>
                        <a:t>Presunción de delito de contrabando</a:t>
                      </a:r>
                    </a:p>
                    <a:p>
                      <a:r>
                        <a:rPr lang="es-MX" dirty="0"/>
                        <a:t>103, I CFF</a:t>
                      </a:r>
                    </a:p>
                    <a:p>
                      <a:r>
                        <a:rPr lang="es-MX" dirty="0"/>
                        <a:t>104 CFF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400" b="1" dirty="0"/>
                        <a:t>Se descubran mercancías  extranjeras sin la documentación aduanera </a:t>
                      </a:r>
                      <a:r>
                        <a:rPr lang="es-MX" sz="1400" b="0" dirty="0"/>
                        <a:t>que acredite que las mercancías se sometieron a los trámites previstos en la Ley Aduanera para su introducción al territorio nacional o para su internación en la franja o región  fronteriza al resto del país.</a:t>
                      </a:r>
                      <a:endParaRPr lang="es-MX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b="1" dirty="0">
                          <a:solidFill>
                            <a:srgbClr val="002060"/>
                          </a:solidFill>
                        </a:rPr>
                        <a:t>3 meses a 9 años de prisión de acuerdo con el monto de la omisión o el tipo de mercancía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64774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/>
                        <a:t>Presunción de delito de contrabando</a:t>
                      </a:r>
                    </a:p>
                    <a:p>
                      <a:r>
                        <a:rPr lang="es-MX" dirty="0"/>
                        <a:t>103, XXII CFF </a:t>
                      </a:r>
                    </a:p>
                    <a:p>
                      <a:r>
                        <a:rPr lang="es-MX" dirty="0"/>
                        <a:t>DOF 12/Nov./2021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600" dirty="0"/>
                        <a:t>Se trasladen bienes o mercancías por cualquier medio de transporte en territorio nacional, </a:t>
                      </a:r>
                      <a:r>
                        <a:rPr lang="es-MX" sz="1600" b="1" dirty="0"/>
                        <a:t>sin el comprobante fiscal digital por internet</a:t>
                      </a:r>
                      <a:r>
                        <a:rPr lang="es-MX" sz="1600" dirty="0"/>
                        <a:t> de </a:t>
                      </a:r>
                      <a:r>
                        <a:rPr lang="es-MX" sz="1600" b="1" dirty="0"/>
                        <a:t>tipo ingreso o de tipo traslado,</a:t>
                      </a:r>
                      <a:r>
                        <a:rPr lang="es-MX" sz="1600" dirty="0"/>
                        <a:t> según corresponda, al que se incorporé el </a:t>
                      </a:r>
                      <a:r>
                        <a:rPr lang="es-MX" sz="1600" b="1" dirty="0"/>
                        <a:t>Complemento Carta Porte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>
                          <a:solidFill>
                            <a:srgbClr val="FF0000"/>
                          </a:solidFill>
                        </a:rPr>
                        <a:t>3 años a 6 años de prisión</a:t>
                      </a:r>
                    </a:p>
                    <a:p>
                      <a:pPr algn="ctr"/>
                      <a:r>
                        <a:rPr lang="es-MX" b="1" dirty="0">
                          <a:solidFill>
                            <a:srgbClr val="FF0000"/>
                          </a:solidFill>
                        </a:rPr>
                        <a:t>104, VI CFF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40998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54853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DC5B6A44-6991-204C-98D7-2093A36683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ítulo 5">
            <a:extLst>
              <a:ext uri="{FF2B5EF4-FFF2-40B4-BE49-F238E27FC236}">
                <a16:creationId xmlns:a16="http://schemas.microsoft.com/office/drawing/2014/main" id="{E06D6967-895D-684E-B9D2-F35C377D2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/>
              <a:t> </a:t>
            </a:r>
            <a:r>
              <a:rPr lang="es-MX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Infracciones y sanciones</a:t>
            </a: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7B0E4842-AF71-FE40-9D65-708475EC8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6067" y="1448918"/>
            <a:ext cx="10515600" cy="1213789"/>
          </a:xfrm>
        </p:spPr>
        <p:txBody>
          <a:bodyPr>
            <a:normAutofit/>
          </a:bodyPr>
          <a:lstStyle/>
          <a:p>
            <a:r>
              <a:rPr lang="es-MX" sz="2000" b="1" dirty="0"/>
              <a:t>Receptor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5B15309-2116-4A30-AC61-57AC14245F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2433" y="1874212"/>
            <a:ext cx="9491730" cy="4127343"/>
          </a:xfrm>
          <a:prstGeom prst="rect">
            <a:avLst/>
          </a:prstGeom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38181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2A7AC13-B84B-3546-A187-746D679E46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228" y="0"/>
            <a:ext cx="3187229" cy="1043817"/>
          </a:xfrm>
          <a:prstGeom prst="rect">
            <a:avLst/>
          </a:prstGeom>
        </p:spPr>
      </p:pic>
      <p:sp>
        <p:nvSpPr>
          <p:cNvPr id="6" name="Marcador de contenido 12">
            <a:extLst>
              <a:ext uri="{FF2B5EF4-FFF2-40B4-BE49-F238E27FC236}">
                <a16:creationId xmlns:a16="http://schemas.microsoft.com/office/drawing/2014/main" id="{19EC4A93-01F7-4743-A9DA-3F944B1EDB52}"/>
              </a:ext>
            </a:extLst>
          </p:cNvPr>
          <p:cNvSpPr txBox="1">
            <a:spLocks/>
          </p:cNvSpPr>
          <p:nvPr/>
        </p:nvSpPr>
        <p:spPr>
          <a:xfrm>
            <a:off x="788320" y="766844"/>
            <a:ext cx="10515600" cy="4978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>
              <a:spcBef>
                <a:spcPct val="0"/>
              </a:spcBef>
            </a:pPr>
            <a:r>
              <a:rPr lang="es-MX" sz="3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Conciliación de quejas por facturación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86AF8B88-AD9F-4993-B708-B85C0470F6D3}"/>
              </a:ext>
            </a:extLst>
          </p:cNvPr>
          <p:cNvSpPr txBox="1"/>
          <p:nvPr/>
        </p:nvSpPr>
        <p:spPr>
          <a:xfrm>
            <a:off x="1133341" y="1506828"/>
            <a:ext cx="27818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Emisor/Receptor</a:t>
            </a:r>
          </a:p>
        </p:txBody>
      </p:sp>
      <p:graphicFrame>
        <p:nvGraphicFramePr>
          <p:cNvPr id="4" name="Tabla 7">
            <a:extLst>
              <a:ext uri="{FF2B5EF4-FFF2-40B4-BE49-F238E27FC236}">
                <a16:creationId xmlns:a16="http://schemas.microsoft.com/office/drawing/2014/main" id="{E65858D5-E543-4AC7-AB50-7255661B79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185936"/>
              </p:ext>
            </p:extLst>
          </p:nvPr>
        </p:nvGraphicFramePr>
        <p:xfrm>
          <a:off x="1229778" y="2036020"/>
          <a:ext cx="10074142" cy="44805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77871">
                  <a:extLst>
                    <a:ext uri="{9D8B030D-6E8A-4147-A177-3AD203B41FA5}">
                      <a16:colId xmlns:a16="http://schemas.microsoft.com/office/drawing/2014/main" val="741534866"/>
                    </a:ext>
                  </a:extLst>
                </a:gridCol>
                <a:gridCol w="8796271">
                  <a:extLst>
                    <a:ext uri="{9D8B030D-6E8A-4147-A177-3AD203B41FA5}">
                      <a16:colId xmlns:a16="http://schemas.microsoft.com/office/drawing/2014/main" val="3539799017"/>
                    </a:ext>
                  </a:extLst>
                </a:gridCol>
              </a:tblGrid>
              <a:tr h="276371">
                <a:tc>
                  <a:txBody>
                    <a:bodyPr/>
                    <a:lstStyle/>
                    <a:p>
                      <a:r>
                        <a:rPr lang="es-MX" dirty="0"/>
                        <a:t>Regla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Adición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7114699"/>
                  </a:ext>
                </a:extLst>
              </a:tr>
              <a:tr h="276371">
                <a:tc>
                  <a:txBody>
                    <a:bodyPr/>
                    <a:lstStyle/>
                    <a:p>
                      <a:r>
                        <a:rPr lang="es-MX" b="1" dirty="0"/>
                        <a:t>2.7.1.45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Conciliación de quejas por facturación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7827734"/>
                  </a:ext>
                </a:extLst>
              </a:tr>
              <a:tr h="3339161"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IV. Les emitan un </a:t>
                      </a:r>
                      <a:r>
                        <a:rPr lang="es-MX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CFDI de nómina </a:t>
                      </a:r>
                      <a:r>
                        <a:rPr lang="es-MX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 no exista relación laboral con el emisor del comprobante. </a:t>
                      </a:r>
                    </a:p>
                    <a:p>
                      <a:pPr algn="just"/>
                      <a:endParaRPr lang="es-MX" sz="18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es-MX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V. Le emitan algún CFDI por concepto de ingreso, egreso o pago, en donde </a:t>
                      </a:r>
                      <a:r>
                        <a:rPr lang="es-MX" sz="1800" b="0" i="0" u="sng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 exista relación comercial</a:t>
                      </a:r>
                      <a:r>
                        <a:rPr lang="es-MX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con el emisor del comprobante. </a:t>
                      </a:r>
                    </a:p>
                    <a:p>
                      <a:pPr algn="just"/>
                      <a:endParaRPr lang="es-MX" sz="18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es-MX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VI. </a:t>
                      </a:r>
                      <a:r>
                        <a:rPr lang="es-MX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Requieran la cancelación de una factura </a:t>
                      </a:r>
                      <a:r>
                        <a:rPr lang="es-MX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 el </a:t>
                      </a:r>
                      <a:r>
                        <a:rPr lang="es-MX" sz="1800" b="0" i="0" u="sng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receptor no la acepte</a:t>
                      </a:r>
                      <a:r>
                        <a:rPr lang="es-MX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aun y cuando la cancelación sea procedente. </a:t>
                      </a:r>
                    </a:p>
                    <a:p>
                      <a:pPr algn="just"/>
                      <a:endParaRPr lang="es-MX" sz="18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es-MX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Para efectos de lo anterior, la solicitud del servicio de </a:t>
                      </a:r>
                      <a:r>
                        <a:rPr lang="es-MX" sz="1800" b="1" i="0" u="sng" strike="noStrike" kern="1200" baseline="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conciliación y orientación </a:t>
                      </a:r>
                      <a:r>
                        <a:rPr lang="es-MX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deberá realizarse de conformidad con lo establecido en la ficha de trámite 304/CFF “Conciliación de quejas por facturación”, contenida en el Anexo 1-A. </a:t>
                      </a:r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0289781"/>
                  </a:ext>
                </a:extLst>
              </a:tr>
              <a:tr h="276371"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46349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04874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2A7AC13-B84B-3546-A187-746D679E46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228" y="0"/>
            <a:ext cx="3187229" cy="1043817"/>
          </a:xfrm>
          <a:prstGeom prst="rect">
            <a:avLst/>
          </a:prstGeom>
        </p:spPr>
      </p:pic>
      <p:sp>
        <p:nvSpPr>
          <p:cNvPr id="6" name="Marcador de contenido 12">
            <a:extLst>
              <a:ext uri="{FF2B5EF4-FFF2-40B4-BE49-F238E27FC236}">
                <a16:creationId xmlns:a16="http://schemas.microsoft.com/office/drawing/2014/main" id="{19EC4A93-01F7-4743-A9DA-3F944B1EDB52}"/>
              </a:ext>
            </a:extLst>
          </p:cNvPr>
          <p:cNvSpPr txBox="1">
            <a:spLocks/>
          </p:cNvSpPr>
          <p:nvPr/>
        </p:nvSpPr>
        <p:spPr>
          <a:xfrm>
            <a:off x="788320" y="766844"/>
            <a:ext cx="10515600" cy="4978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>
              <a:spcBef>
                <a:spcPct val="0"/>
              </a:spcBef>
            </a:pPr>
            <a:r>
              <a:rPr lang="es-MX" sz="3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Conciliación de quejas por facturación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86AF8B88-AD9F-4993-B708-B85C0470F6D3}"/>
              </a:ext>
            </a:extLst>
          </p:cNvPr>
          <p:cNvSpPr txBox="1"/>
          <p:nvPr/>
        </p:nvSpPr>
        <p:spPr>
          <a:xfrm>
            <a:off x="1133341" y="1348996"/>
            <a:ext cx="27818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Emisor/Receptor</a:t>
            </a:r>
          </a:p>
        </p:txBody>
      </p:sp>
      <p:graphicFrame>
        <p:nvGraphicFramePr>
          <p:cNvPr id="4" name="Tabla 7">
            <a:extLst>
              <a:ext uri="{FF2B5EF4-FFF2-40B4-BE49-F238E27FC236}">
                <a16:creationId xmlns:a16="http://schemas.microsoft.com/office/drawing/2014/main" id="{E65858D5-E543-4AC7-AB50-7255661B79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8088944"/>
              </p:ext>
            </p:extLst>
          </p:nvPr>
        </p:nvGraphicFramePr>
        <p:xfrm>
          <a:off x="605308" y="1810661"/>
          <a:ext cx="10921284" cy="47548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53036">
                  <a:extLst>
                    <a:ext uri="{9D8B030D-6E8A-4147-A177-3AD203B41FA5}">
                      <a16:colId xmlns:a16="http://schemas.microsoft.com/office/drawing/2014/main" val="741534866"/>
                    </a:ext>
                  </a:extLst>
                </a:gridCol>
                <a:gridCol w="9968248">
                  <a:extLst>
                    <a:ext uri="{9D8B030D-6E8A-4147-A177-3AD203B41FA5}">
                      <a16:colId xmlns:a16="http://schemas.microsoft.com/office/drawing/2014/main" val="3539799017"/>
                    </a:ext>
                  </a:extLst>
                </a:gridCol>
              </a:tblGrid>
              <a:tr h="276371">
                <a:tc>
                  <a:txBody>
                    <a:bodyPr/>
                    <a:lstStyle/>
                    <a:p>
                      <a:r>
                        <a:rPr lang="es-MX" dirty="0"/>
                        <a:t>Regla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Adición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7114699"/>
                  </a:ext>
                </a:extLst>
              </a:tr>
              <a:tr h="276371">
                <a:tc>
                  <a:txBody>
                    <a:bodyPr/>
                    <a:lstStyle/>
                    <a:p>
                      <a:r>
                        <a:rPr lang="es-MX" b="1" dirty="0"/>
                        <a:t>2.7.1.49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Conciliación de quejas por facturación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7827734"/>
                  </a:ext>
                </a:extLst>
              </a:tr>
              <a:tr h="3339161"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El contribuyente proveedor del bien o servicio, el emisor del CFDI o, en su caso, el receptor del mismo, recibirá un mensaje a través del buzón tributario o bien, del correo electrónico que la autoridad tenga registrado en donde la autoridad, en calidad de </a:t>
                      </a:r>
                      <a:r>
                        <a:rPr lang="es-MX" sz="1800" b="1" i="0" u="none" strike="noStrike" kern="1200" baseline="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conciliadora y orientadora</a:t>
                      </a:r>
                      <a:r>
                        <a:rPr lang="es-MX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le informe de la situación que se reporte conforme a cualquiera de los numerales del primer párrafo de esta regla, a efecto de invitarle a que subsane la omisión, cancele los CFDI, acepte la cancelación, reexpida el CFDI o bien, realice las aclaraciones correspondientes a través del mismo servicio, de ser esto procedente. </a:t>
                      </a:r>
                    </a:p>
                    <a:p>
                      <a:pPr algn="just"/>
                      <a:endParaRPr lang="es-MX" sz="18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es-MX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 solicitud para que la autoridad fiscal actúe como </a:t>
                      </a:r>
                      <a:r>
                        <a:rPr lang="es-MX" sz="1800" b="1" i="0" u="none" strike="noStrike" kern="1200" baseline="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conciliadora y orientadora</a:t>
                      </a:r>
                      <a:r>
                        <a:rPr lang="es-MX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entre los emisores y los receptores de CFDI, y la aceptación de esta mediación, serán totalmente voluntarias para ambas partes. </a:t>
                      </a:r>
                    </a:p>
                    <a:p>
                      <a:pPr algn="just"/>
                      <a:endParaRPr lang="es-MX" sz="18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es-MX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 actuación de la autoridad en su carácter de </a:t>
                      </a:r>
                      <a:r>
                        <a:rPr lang="es-MX" sz="1800" b="1" i="0" u="none" strike="noStrike" kern="1200" baseline="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conciliadora y orientadora </a:t>
                      </a:r>
                      <a:r>
                        <a:rPr lang="es-MX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prevista en esta regla no constituirá instancia, ni generará derechos u obligaciones distintas a las establecidas en las disposiciones fiscales. </a:t>
                      </a:r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0289781"/>
                  </a:ext>
                </a:extLst>
              </a:tr>
              <a:tr h="276371"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46349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74314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2A7AC13-B84B-3546-A187-746D679E46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228" y="0"/>
            <a:ext cx="3187229" cy="1043817"/>
          </a:xfrm>
          <a:prstGeom prst="rect">
            <a:avLst/>
          </a:prstGeom>
        </p:spPr>
      </p:pic>
      <p:sp>
        <p:nvSpPr>
          <p:cNvPr id="6" name="Marcador de contenido 12">
            <a:extLst>
              <a:ext uri="{FF2B5EF4-FFF2-40B4-BE49-F238E27FC236}">
                <a16:creationId xmlns:a16="http://schemas.microsoft.com/office/drawing/2014/main" id="{19EC4A93-01F7-4743-A9DA-3F944B1EDB52}"/>
              </a:ext>
            </a:extLst>
          </p:cNvPr>
          <p:cNvSpPr txBox="1">
            <a:spLocks/>
          </p:cNvSpPr>
          <p:nvPr/>
        </p:nvSpPr>
        <p:spPr>
          <a:xfrm>
            <a:off x="788320" y="766844"/>
            <a:ext cx="10515600" cy="4978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>
              <a:spcBef>
                <a:spcPct val="0"/>
              </a:spcBef>
            </a:pPr>
            <a:r>
              <a:rPr lang="es-MX" sz="3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Conciliación de quejas por facturación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86AF8B88-AD9F-4993-B708-B85C0470F6D3}"/>
              </a:ext>
            </a:extLst>
          </p:cNvPr>
          <p:cNvSpPr txBox="1"/>
          <p:nvPr/>
        </p:nvSpPr>
        <p:spPr>
          <a:xfrm>
            <a:off x="1133341" y="1348996"/>
            <a:ext cx="27818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Emisor/Receptor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3DFA053B-6658-4E25-A12E-ABF14D1AEB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0327" y="1770940"/>
            <a:ext cx="9983593" cy="491319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10967902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2A7AC13-B84B-3546-A187-746D679E46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228" y="0"/>
            <a:ext cx="3187229" cy="1043817"/>
          </a:xfrm>
          <a:prstGeom prst="rect">
            <a:avLst/>
          </a:prstGeom>
        </p:spPr>
      </p:pic>
      <p:sp>
        <p:nvSpPr>
          <p:cNvPr id="6" name="Marcador de contenido 12">
            <a:extLst>
              <a:ext uri="{FF2B5EF4-FFF2-40B4-BE49-F238E27FC236}">
                <a16:creationId xmlns:a16="http://schemas.microsoft.com/office/drawing/2014/main" id="{19EC4A93-01F7-4743-A9DA-3F944B1EDB52}"/>
              </a:ext>
            </a:extLst>
          </p:cNvPr>
          <p:cNvSpPr txBox="1">
            <a:spLocks/>
          </p:cNvSpPr>
          <p:nvPr/>
        </p:nvSpPr>
        <p:spPr>
          <a:xfrm>
            <a:off x="788320" y="766844"/>
            <a:ext cx="10515600" cy="4978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>
              <a:spcBef>
                <a:spcPct val="0"/>
              </a:spcBef>
            </a:pPr>
            <a:r>
              <a:rPr lang="es-MX" sz="3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Conciliación de quejas por facturación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86AF8B88-AD9F-4993-B708-B85C0470F6D3}"/>
              </a:ext>
            </a:extLst>
          </p:cNvPr>
          <p:cNvSpPr txBox="1"/>
          <p:nvPr/>
        </p:nvSpPr>
        <p:spPr>
          <a:xfrm>
            <a:off x="1133341" y="1310655"/>
            <a:ext cx="27818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Emisor/Receptor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C3B4430-35CC-4524-AB5C-EACC28BE53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2130" y="1762365"/>
            <a:ext cx="9620518" cy="486644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2605340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2A7AC13-B84B-3546-A187-746D679E46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228" y="0"/>
            <a:ext cx="3187229" cy="1043817"/>
          </a:xfrm>
          <a:prstGeom prst="rect">
            <a:avLst/>
          </a:prstGeom>
        </p:spPr>
      </p:pic>
      <p:sp>
        <p:nvSpPr>
          <p:cNvPr id="6" name="Marcador de contenido 12">
            <a:extLst>
              <a:ext uri="{FF2B5EF4-FFF2-40B4-BE49-F238E27FC236}">
                <a16:creationId xmlns:a16="http://schemas.microsoft.com/office/drawing/2014/main" id="{19EC4A93-01F7-4743-A9DA-3F944B1EDB52}"/>
              </a:ext>
            </a:extLst>
          </p:cNvPr>
          <p:cNvSpPr txBox="1">
            <a:spLocks/>
          </p:cNvSpPr>
          <p:nvPr/>
        </p:nvSpPr>
        <p:spPr>
          <a:xfrm>
            <a:off x="788320" y="766844"/>
            <a:ext cx="10515600" cy="4978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>
              <a:spcBef>
                <a:spcPct val="0"/>
              </a:spcBef>
            </a:pPr>
            <a:r>
              <a:rPr lang="es-MX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¿ Para qué la implementación de la Carta Porte?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86AF8B88-AD9F-4993-B708-B85C0470F6D3}"/>
              </a:ext>
            </a:extLst>
          </p:cNvPr>
          <p:cNvSpPr txBox="1"/>
          <p:nvPr/>
        </p:nvSpPr>
        <p:spPr>
          <a:xfrm>
            <a:off x="1133341" y="1310655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Uso de este CFDI como medio de fiscalización de las autoridades.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B8DC7F6-CA95-4027-A3FF-A347370F78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9272" y="2141652"/>
            <a:ext cx="6851561" cy="440055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4017BCC7-BEF8-4387-A8B8-A33805224E31}"/>
              </a:ext>
            </a:extLst>
          </p:cNvPr>
          <p:cNvSpPr txBox="1"/>
          <p:nvPr/>
        </p:nvSpPr>
        <p:spPr>
          <a:xfrm>
            <a:off x="198229" y="2768958"/>
            <a:ext cx="42836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 Qué se transporta?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 A quién pertenece?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¿De donde a donde se transporta?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¿Quién lo transporta?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¿En qué unidades de transporte?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¿Qué tipo de medio se utiliza?</a:t>
            </a:r>
          </a:p>
        </p:txBody>
      </p:sp>
    </p:spTree>
    <p:extLst>
      <p:ext uri="{BB962C8B-B14F-4D97-AF65-F5344CB8AC3E}">
        <p14:creationId xmlns:p14="http://schemas.microsoft.com/office/powerpoint/2010/main" val="40281315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2A7AC13-B84B-3546-A187-746D679E46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228" y="0"/>
            <a:ext cx="3187229" cy="1043817"/>
          </a:xfrm>
          <a:prstGeom prst="rect">
            <a:avLst/>
          </a:prstGeom>
        </p:spPr>
      </p:pic>
      <p:sp>
        <p:nvSpPr>
          <p:cNvPr id="6" name="Marcador de contenido 12">
            <a:extLst>
              <a:ext uri="{FF2B5EF4-FFF2-40B4-BE49-F238E27FC236}">
                <a16:creationId xmlns:a16="http://schemas.microsoft.com/office/drawing/2014/main" id="{19EC4A93-01F7-4743-A9DA-3F944B1EDB52}"/>
              </a:ext>
            </a:extLst>
          </p:cNvPr>
          <p:cNvSpPr txBox="1">
            <a:spLocks/>
          </p:cNvSpPr>
          <p:nvPr/>
        </p:nvSpPr>
        <p:spPr>
          <a:xfrm>
            <a:off x="788320" y="766844"/>
            <a:ext cx="10515600" cy="4978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>
              <a:spcBef>
                <a:spcPct val="0"/>
              </a:spcBef>
            </a:pPr>
            <a:r>
              <a:rPr lang="es-MX" sz="3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Conciliación de quejas por facturación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86AF8B88-AD9F-4993-B708-B85C0470F6D3}"/>
              </a:ext>
            </a:extLst>
          </p:cNvPr>
          <p:cNvSpPr txBox="1"/>
          <p:nvPr/>
        </p:nvSpPr>
        <p:spPr>
          <a:xfrm>
            <a:off x="1133341" y="1310655"/>
            <a:ext cx="27818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Emisor/Receptor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784B5DE-F0CE-47E9-A563-E3DA47CA33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2493" y="1772320"/>
            <a:ext cx="8885607" cy="483454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37379440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2A7AC13-B84B-3546-A187-746D679E46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228" y="0"/>
            <a:ext cx="3187229" cy="1043817"/>
          </a:xfrm>
          <a:prstGeom prst="rect">
            <a:avLst/>
          </a:prstGeom>
        </p:spPr>
      </p:pic>
      <p:sp>
        <p:nvSpPr>
          <p:cNvPr id="6" name="Marcador de contenido 12">
            <a:extLst>
              <a:ext uri="{FF2B5EF4-FFF2-40B4-BE49-F238E27FC236}">
                <a16:creationId xmlns:a16="http://schemas.microsoft.com/office/drawing/2014/main" id="{19EC4A93-01F7-4743-A9DA-3F944B1EDB52}"/>
              </a:ext>
            </a:extLst>
          </p:cNvPr>
          <p:cNvSpPr txBox="1">
            <a:spLocks/>
          </p:cNvSpPr>
          <p:nvPr/>
        </p:nvSpPr>
        <p:spPr>
          <a:xfrm>
            <a:off x="788320" y="766844"/>
            <a:ext cx="10515600" cy="4978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>
              <a:spcBef>
                <a:spcPct val="0"/>
              </a:spcBef>
            </a:pPr>
            <a:r>
              <a:rPr lang="es-MX" sz="3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Conciliación de quejas por facturación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86AF8B88-AD9F-4993-B708-B85C0470F6D3}"/>
              </a:ext>
            </a:extLst>
          </p:cNvPr>
          <p:cNvSpPr txBox="1"/>
          <p:nvPr/>
        </p:nvSpPr>
        <p:spPr>
          <a:xfrm>
            <a:off x="1133341" y="1310655"/>
            <a:ext cx="27818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Emisor/Receptor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8B80A11-64EA-443C-91E2-7D7542A464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2335" y="1818281"/>
            <a:ext cx="9707330" cy="484643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16431891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2A7AC13-B84B-3546-A187-746D679E46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228" y="0"/>
            <a:ext cx="3187229" cy="1043817"/>
          </a:xfrm>
          <a:prstGeom prst="rect">
            <a:avLst/>
          </a:prstGeom>
        </p:spPr>
      </p:pic>
      <p:sp>
        <p:nvSpPr>
          <p:cNvPr id="6" name="Marcador de contenido 12">
            <a:extLst>
              <a:ext uri="{FF2B5EF4-FFF2-40B4-BE49-F238E27FC236}">
                <a16:creationId xmlns:a16="http://schemas.microsoft.com/office/drawing/2014/main" id="{19EC4A93-01F7-4743-A9DA-3F944B1EDB52}"/>
              </a:ext>
            </a:extLst>
          </p:cNvPr>
          <p:cNvSpPr txBox="1">
            <a:spLocks/>
          </p:cNvSpPr>
          <p:nvPr/>
        </p:nvSpPr>
        <p:spPr>
          <a:xfrm>
            <a:off x="788320" y="766844"/>
            <a:ext cx="10515600" cy="4978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>
              <a:spcBef>
                <a:spcPct val="0"/>
              </a:spcBef>
            </a:pPr>
            <a:r>
              <a:rPr lang="es-MX" sz="3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Conciliación de quejas por facturación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86AF8B88-AD9F-4993-B708-B85C0470F6D3}"/>
              </a:ext>
            </a:extLst>
          </p:cNvPr>
          <p:cNvSpPr txBox="1"/>
          <p:nvPr/>
        </p:nvSpPr>
        <p:spPr>
          <a:xfrm>
            <a:off x="1133341" y="1310655"/>
            <a:ext cx="27818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Emisor/Receptor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C07607E6-EFA8-4A66-A69F-5158F3E13D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5783" y="1926570"/>
            <a:ext cx="8840434" cy="482195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7303132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2A7AC13-B84B-3546-A187-746D679E46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228" y="0"/>
            <a:ext cx="3187229" cy="1043817"/>
          </a:xfrm>
          <a:prstGeom prst="rect">
            <a:avLst/>
          </a:prstGeom>
        </p:spPr>
      </p:pic>
      <p:sp>
        <p:nvSpPr>
          <p:cNvPr id="6" name="Marcador de contenido 12">
            <a:extLst>
              <a:ext uri="{FF2B5EF4-FFF2-40B4-BE49-F238E27FC236}">
                <a16:creationId xmlns:a16="http://schemas.microsoft.com/office/drawing/2014/main" id="{19EC4A93-01F7-4743-A9DA-3F944B1EDB52}"/>
              </a:ext>
            </a:extLst>
          </p:cNvPr>
          <p:cNvSpPr txBox="1">
            <a:spLocks/>
          </p:cNvSpPr>
          <p:nvPr/>
        </p:nvSpPr>
        <p:spPr>
          <a:xfrm>
            <a:off x="788320" y="766844"/>
            <a:ext cx="10515600" cy="4978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>
              <a:spcBef>
                <a:spcPct val="0"/>
              </a:spcBef>
            </a:pPr>
            <a:r>
              <a:rPr lang="es-MX" sz="3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Conciliación de quejas por facturación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86AF8B88-AD9F-4993-B708-B85C0470F6D3}"/>
              </a:ext>
            </a:extLst>
          </p:cNvPr>
          <p:cNvSpPr txBox="1"/>
          <p:nvPr/>
        </p:nvSpPr>
        <p:spPr>
          <a:xfrm>
            <a:off x="1133341" y="1310655"/>
            <a:ext cx="27818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Emisor/Receptor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6D64E16-2DD4-4097-8FA6-187CBA889D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3341" y="2031538"/>
            <a:ext cx="9793067" cy="413442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41751290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2A7AC13-B84B-3546-A187-746D679E46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228" y="0"/>
            <a:ext cx="3187229" cy="1043817"/>
          </a:xfrm>
          <a:prstGeom prst="rect">
            <a:avLst/>
          </a:prstGeom>
        </p:spPr>
      </p:pic>
      <p:sp>
        <p:nvSpPr>
          <p:cNvPr id="6" name="Marcador de contenido 12">
            <a:extLst>
              <a:ext uri="{FF2B5EF4-FFF2-40B4-BE49-F238E27FC236}">
                <a16:creationId xmlns:a16="http://schemas.microsoft.com/office/drawing/2014/main" id="{19EC4A93-01F7-4743-A9DA-3F944B1EDB52}"/>
              </a:ext>
            </a:extLst>
          </p:cNvPr>
          <p:cNvSpPr txBox="1">
            <a:spLocks/>
          </p:cNvSpPr>
          <p:nvPr/>
        </p:nvSpPr>
        <p:spPr>
          <a:xfrm>
            <a:off x="788320" y="766844"/>
            <a:ext cx="10515600" cy="4978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>
              <a:spcBef>
                <a:spcPct val="0"/>
              </a:spcBef>
            </a:pPr>
            <a:r>
              <a:rPr lang="es-MX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Conclusiones y recomendaciones.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86AF8B88-AD9F-4993-B708-B85C0470F6D3}"/>
              </a:ext>
            </a:extLst>
          </p:cNvPr>
          <p:cNvSpPr txBox="1"/>
          <p:nvPr/>
        </p:nvSpPr>
        <p:spPr>
          <a:xfrm>
            <a:off x="1133341" y="1264694"/>
            <a:ext cx="82296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Terminología</a:t>
            </a:r>
          </a:p>
          <a:p>
            <a:pPr algn="just"/>
            <a:endParaRPr lang="es-MX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MX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CAMINOS O CARRETERAS</a:t>
            </a:r>
          </a:p>
          <a:p>
            <a:pPr marL="457200" indent="-457200" algn="just">
              <a:buAutoNum type="alphaLcParenR"/>
            </a:pPr>
            <a:r>
              <a:rPr lang="es-MX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 que entronquen con algún camino de país extranjero.</a:t>
            </a:r>
          </a:p>
          <a:p>
            <a:pPr marL="457200" indent="-457200" algn="just">
              <a:buAutoNum type="alphaLcParenR"/>
            </a:pPr>
            <a:r>
              <a:rPr lang="es-MX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 que comuniquen a dos o más estados de la Federación;</a:t>
            </a:r>
          </a:p>
          <a:p>
            <a:pPr marL="457200" indent="-457200" algn="just">
              <a:buAutoNum type="alphaLcParenR"/>
            </a:pPr>
            <a:r>
              <a:rPr lang="es-MX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 que en su totalidad o en su mayor parte sean construidos por la Federación; con fondos federales o mediante concesión federal por particulares, estados o municipios.</a:t>
            </a:r>
          </a:p>
          <a:p>
            <a:pPr algn="just"/>
            <a:r>
              <a:rPr lang="es-MX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Ley de caminos y Puentes y Autotransporte Federal.</a:t>
            </a:r>
          </a:p>
          <a:p>
            <a:pPr algn="just"/>
            <a:endParaRPr lang="es-MX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s-MX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VÍAS FEDERALES</a:t>
            </a:r>
          </a:p>
          <a:p>
            <a:pPr algn="just"/>
            <a:r>
              <a:rPr lang="es-MX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 carreteras y puentes, tal y como se definen en el presente artículo, incluyendo vialidades de acceso y salida a los aeropuertos, puertos y puntos fronterizos, considerador zonas federales:</a:t>
            </a:r>
          </a:p>
          <a:p>
            <a:pPr algn="just"/>
            <a:endParaRPr lang="es-MX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s-MX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2,XII y LXVI; Reglamento de Tránsito en Carreteras y Puentes de Jurisdicción Federal.</a:t>
            </a:r>
          </a:p>
        </p:txBody>
      </p:sp>
    </p:spTree>
    <p:extLst>
      <p:ext uri="{BB962C8B-B14F-4D97-AF65-F5344CB8AC3E}">
        <p14:creationId xmlns:p14="http://schemas.microsoft.com/office/powerpoint/2010/main" val="11943666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2A7AC13-B84B-3546-A187-746D679E46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228" y="0"/>
            <a:ext cx="3187229" cy="1043817"/>
          </a:xfrm>
          <a:prstGeom prst="rect">
            <a:avLst/>
          </a:prstGeom>
        </p:spPr>
      </p:pic>
      <p:sp>
        <p:nvSpPr>
          <p:cNvPr id="6" name="Marcador de contenido 12">
            <a:extLst>
              <a:ext uri="{FF2B5EF4-FFF2-40B4-BE49-F238E27FC236}">
                <a16:creationId xmlns:a16="http://schemas.microsoft.com/office/drawing/2014/main" id="{19EC4A93-01F7-4743-A9DA-3F944B1EDB52}"/>
              </a:ext>
            </a:extLst>
          </p:cNvPr>
          <p:cNvSpPr txBox="1">
            <a:spLocks/>
          </p:cNvSpPr>
          <p:nvPr/>
        </p:nvSpPr>
        <p:spPr>
          <a:xfrm>
            <a:off x="788320" y="766844"/>
            <a:ext cx="10515600" cy="4978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>
              <a:spcBef>
                <a:spcPct val="0"/>
              </a:spcBef>
            </a:pPr>
            <a:r>
              <a:rPr lang="es-MX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Conclusiones y recomendaciones.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86AF8B88-AD9F-4993-B708-B85C0470F6D3}"/>
              </a:ext>
            </a:extLst>
          </p:cNvPr>
          <p:cNvSpPr txBox="1"/>
          <p:nvPr/>
        </p:nvSpPr>
        <p:spPr>
          <a:xfrm>
            <a:off x="1133340" y="1264694"/>
            <a:ext cx="10270339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Terminología</a:t>
            </a:r>
          </a:p>
          <a:p>
            <a:pPr algn="just"/>
            <a:r>
              <a:rPr lang="es-MX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Tramos de jurisdicción federal para el traslado de bienes y/o mercancías a través de autotransporte </a:t>
            </a:r>
            <a:endParaRPr lang="es-MX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r>
              <a:rPr lang="es-MX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2.7.7.12. </a:t>
            </a:r>
            <a:r>
              <a:rPr lang="es-MX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Para los efectos de las reglas 2.7.7.3.(traslado local), 2.7.7.4.(paqueter</a:t>
            </a:r>
            <a:r>
              <a:rPr lang="es-MX" dirty="0">
                <a:solidFill>
                  <a:srgbClr val="000000"/>
                </a:solidFill>
                <a:latin typeface="Arial" panose="020B0604020202020204" pitchFamily="34" charset="0"/>
              </a:rPr>
              <a:t>ía o mensajería)</a:t>
            </a:r>
            <a:r>
              <a:rPr lang="es-MX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, 2.7.7.5.(traslado de fondos y valores a nivel local), 2.7.7.6.(grúas y arrastres) y 2.7.7.8.(transporte consolidados), los contribuyentes que realizan el transporte de bienes y/o mercancías a través autotransporte mediante vehículos ligeros de carga </a:t>
            </a:r>
            <a:r>
              <a:rPr lang="es-MX" sz="1800" b="1" i="0" u="none" strike="noStrike" baseline="0" dirty="0">
                <a:latin typeface="Arial" panose="020B0604020202020204" pitchFamily="34" charset="0"/>
              </a:rPr>
              <a:t>con características menores a un camión C2 </a:t>
            </a:r>
            <a:r>
              <a:rPr lang="es-MX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de conformidad con la NOM-012-SCT-2-2017 o la que la sustituya y </a:t>
            </a:r>
            <a:r>
              <a:rPr lang="es-MX" sz="1800" b="0" i="1" u="sng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no exceda los pesos y dimensiones de dicho vehículo, </a:t>
            </a:r>
            <a:r>
              <a:rPr lang="es-MX" sz="1800" b="0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</a:rPr>
              <a:t>se entenderá que no transitan por tramos de jurisdicción federal</a:t>
            </a:r>
            <a:r>
              <a:rPr lang="es-MX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, a que se refiere la Ley de Caminos, Puentes y Autotransporte Federal y su Reglamento, siempre que en </a:t>
            </a:r>
            <a:r>
              <a:rPr lang="es-MX" sz="1800" b="1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</a:rPr>
              <a:t>su trayecto la longitud </a:t>
            </a:r>
            <a:r>
              <a:rPr lang="es-MX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del tramo federal que se pretenda utilizar </a:t>
            </a:r>
            <a:r>
              <a:rPr lang="es-MX" sz="1800" b="1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</a:rPr>
              <a:t>no exceda de 30 kilómetros</a:t>
            </a:r>
            <a:r>
              <a:rPr lang="es-MX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</a:p>
          <a:p>
            <a:pPr algn="just"/>
            <a:r>
              <a:rPr lang="es-MX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En caso de que los vehículos ligeros de carga transporten remolques sin que excedan los pesos y dimensiones del camión tipo C2 de conformidad con la NOM-012-SCT-2-2017, les resulta aplicable lo dispuesto en el párrafo anterior. </a:t>
            </a:r>
          </a:p>
          <a:p>
            <a:pPr algn="just"/>
            <a:r>
              <a:rPr lang="es-MX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Lo previsto en el primer párrafo de la presente regla, no resulta aplicable para los transportistas a que se refieren las reglas 2.7.7.7.(hidrocarburos), 2.7.7.9.(transportistas extranjeros), 2.7.7.10. y 2.7.7.11.(transporte de mercancías exportadas), así como la regla 2.4.3. de las Reglas Generales de Comercio Exterior. </a:t>
            </a:r>
            <a:endParaRPr lang="es-MX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660712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2A7AC13-B84B-3546-A187-746D679E46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228" y="0"/>
            <a:ext cx="3187229" cy="1043817"/>
          </a:xfrm>
          <a:prstGeom prst="rect">
            <a:avLst/>
          </a:prstGeom>
        </p:spPr>
      </p:pic>
      <p:sp>
        <p:nvSpPr>
          <p:cNvPr id="6" name="Marcador de contenido 12">
            <a:extLst>
              <a:ext uri="{FF2B5EF4-FFF2-40B4-BE49-F238E27FC236}">
                <a16:creationId xmlns:a16="http://schemas.microsoft.com/office/drawing/2014/main" id="{19EC4A93-01F7-4743-A9DA-3F944B1EDB52}"/>
              </a:ext>
            </a:extLst>
          </p:cNvPr>
          <p:cNvSpPr txBox="1">
            <a:spLocks/>
          </p:cNvSpPr>
          <p:nvPr/>
        </p:nvSpPr>
        <p:spPr>
          <a:xfrm>
            <a:off x="788320" y="766844"/>
            <a:ext cx="10515600" cy="4978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>
              <a:spcBef>
                <a:spcPct val="0"/>
              </a:spcBef>
            </a:pPr>
            <a:r>
              <a:rPr lang="es-MX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Conclusiones y recomendaciones.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86AF8B88-AD9F-4993-B708-B85C0470F6D3}"/>
              </a:ext>
            </a:extLst>
          </p:cNvPr>
          <p:cNvSpPr txBox="1"/>
          <p:nvPr/>
        </p:nvSpPr>
        <p:spPr>
          <a:xfrm>
            <a:off x="1133341" y="1310655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Uso de este CFDI como medio de fiscalización de las autoridades.</a:t>
            </a:r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E5BE4DAB-E189-492E-BC73-096B07450FE9}"/>
              </a:ext>
            </a:extLst>
          </p:cNvPr>
          <p:cNvSpPr/>
          <p:nvPr/>
        </p:nvSpPr>
        <p:spPr>
          <a:xfrm>
            <a:off x="2355147" y="2784517"/>
            <a:ext cx="2292440" cy="193183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C.F.D.I. Versión 4.0</a:t>
            </a: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85D265EA-5129-48DF-8481-B238A2521546}"/>
              </a:ext>
            </a:extLst>
          </p:cNvPr>
          <p:cNvSpPr/>
          <p:nvPr/>
        </p:nvSpPr>
        <p:spPr>
          <a:xfrm>
            <a:off x="6295164" y="2736221"/>
            <a:ext cx="2498502" cy="1764406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Complemento Carta Porte</a:t>
            </a:r>
          </a:p>
        </p:txBody>
      </p:sp>
      <p:sp>
        <p:nvSpPr>
          <p:cNvPr id="8" name="Flecha: curvada hacia abajo 7">
            <a:extLst>
              <a:ext uri="{FF2B5EF4-FFF2-40B4-BE49-F238E27FC236}">
                <a16:creationId xmlns:a16="http://schemas.microsoft.com/office/drawing/2014/main" id="{2F98F265-70B2-4E39-9AD0-36E359EA6EF0}"/>
              </a:ext>
            </a:extLst>
          </p:cNvPr>
          <p:cNvSpPr/>
          <p:nvPr/>
        </p:nvSpPr>
        <p:spPr>
          <a:xfrm>
            <a:off x="3992451" y="2031538"/>
            <a:ext cx="2498502" cy="70468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11" name="Flecha: curvada hacia abajo 10">
            <a:extLst>
              <a:ext uri="{FF2B5EF4-FFF2-40B4-BE49-F238E27FC236}">
                <a16:creationId xmlns:a16="http://schemas.microsoft.com/office/drawing/2014/main" id="{EF910876-058D-4E30-AEEB-2CB26E8A7636}"/>
              </a:ext>
            </a:extLst>
          </p:cNvPr>
          <p:cNvSpPr/>
          <p:nvPr/>
        </p:nvSpPr>
        <p:spPr>
          <a:xfrm rot="10965115">
            <a:off x="4007963" y="4607656"/>
            <a:ext cx="2463533" cy="705305"/>
          </a:xfrm>
          <a:prstGeom prst="curvedDownArrow">
            <a:avLst>
              <a:gd name="adj1" fmla="val 25000"/>
              <a:gd name="adj2" fmla="val 95589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6603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2A7AC13-B84B-3546-A187-746D679E46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228" y="0"/>
            <a:ext cx="3187229" cy="1043817"/>
          </a:xfrm>
          <a:prstGeom prst="rect">
            <a:avLst/>
          </a:prstGeom>
        </p:spPr>
      </p:pic>
      <p:sp>
        <p:nvSpPr>
          <p:cNvPr id="6" name="Marcador de contenido 12">
            <a:extLst>
              <a:ext uri="{FF2B5EF4-FFF2-40B4-BE49-F238E27FC236}">
                <a16:creationId xmlns:a16="http://schemas.microsoft.com/office/drawing/2014/main" id="{19EC4A93-01F7-4743-A9DA-3F944B1EDB52}"/>
              </a:ext>
            </a:extLst>
          </p:cNvPr>
          <p:cNvSpPr txBox="1">
            <a:spLocks/>
          </p:cNvSpPr>
          <p:nvPr/>
        </p:nvSpPr>
        <p:spPr>
          <a:xfrm>
            <a:off x="788320" y="766844"/>
            <a:ext cx="10515600" cy="4978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>
              <a:spcBef>
                <a:spcPct val="0"/>
              </a:spcBef>
            </a:pPr>
            <a:r>
              <a:rPr lang="es-MX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Conclusiones y recomendaciones.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86AF8B88-AD9F-4993-B708-B85C0470F6D3}"/>
              </a:ext>
            </a:extLst>
          </p:cNvPr>
          <p:cNvSpPr txBox="1"/>
          <p:nvPr/>
        </p:nvSpPr>
        <p:spPr>
          <a:xfrm>
            <a:off x="1133341" y="1310655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PRESUNCIÓN DE INGRESOS ART. 59 CFF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37D7531-FE5B-4D4D-9931-392AF6738DEF}"/>
              </a:ext>
            </a:extLst>
          </p:cNvPr>
          <p:cNvSpPr txBox="1"/>
          <p:nvPr/>
        </p:nvSpPr>
        <p:spPr>
          <a:xfrm>
            <a:off x="1133341" y="1843839"/>
            <a:ext cx="105156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Para la comprobación de los ingresos, del valor de los actos, actividades o activos por los que se deban pagar contribuciones, así como de la actualización de las hipótesis para la aplicación de las tasas establecidas en las disposiciones fiscales, </a:t>
            </a:r>
            <a:r>
              <a:rPr lang="es-MX" sz="1600" b="1" i="0" u="sng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las autoridades fiscales presumirán, salvo prueba en contrario: </a:t>
            </a:r>
          </a:p>
          <a:p>
            <a:pPr algn="just"/>
            <a:endParaRPr lang="es-MX" sz="16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r>
              <a:rPr lang="es-MX" sz="16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IX. </a:t>
            </a:r>
            <a:r>
              <a:rPr lang="es-MX" sz="1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Que los bienes que el contribuyente declare haber exportado fueron enajenados en territorio nacional y no fueron exportados, cuando éste </a:t>
            </a:r>
            <a:r>
              <a:rPr lang="es-MX" sz="1600" b="1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</a:rPr>
              <a:t>no exhiba</a:t>
            </a:r>
            <a:r>
              <a:rPr lang="es-MX" sz="1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es-MX" sz="1600" b="1" i="0" u="sng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a requerimiento de las autoridades fiscales</a:t>
            </a:r>
            <a:r>
              <a:rPr lang="es-MX" sz="1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, la documentación o la información que acredite cualquiera de los supuestos siguientes: </a:t>
            </a:r>
          </a:p>
          <a:p>
            <a:pPr algn="just"/>
            <a:r>
              <a:rPr lang="es-MX" sz="16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a) </a:t>
            </a:r>
            <a:r>
              <a:rPr lang="es-MX" sz="1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La existencia material de la operación de adquisición del bien de que se trate o, en su caso, de la materia prima y de la capacidad instalada para fabricar o transformar el bien que el contribuyente declare haber exportado. </a:t>
            </a:r>
          </a:p>
          <a:p>
            <a:pPr algn="just"/>
            <a:r>
              <a:rPr lang="es-MX" sz="16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b) </a:t>
            </a:r>
            <a:r>
              <a:rPr lang="es-MX" sz="1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Los medios de los que el contribuyente se valió para almacenar el bien que declare haber exportado o la justificación de las causas por las que tal almacenaje no fue necesario. </a:t>
            </a:r>
          </a:p>
          <a:p>
            <a:pPr algn="just"/>
            <a:r>
              <a:rPr lang="es-MX" sz="16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c) </a:t>
            </a:r>
            <a:r>
              <a:rPr lang="es-MX" sz="1600" b="0" i="0" u="none" strike="noStrike" baseline="0" dirty="0">
                <a:solidFill>
                  <a:srgbClr val="C00000"/>
                </a:solidFill>
                <a:latin typeface="Arial" panose="020B0604020202020204" pitchFamily="34" charset="0"/>
              </a:rPr>
              <a:t>Los medios de los que el contribuyente se valió para transportar el bien a territorio extranjero. En caso de que el contribuyente no lo haya transportado, deberá demostrar las condiciones de la entrega material del mismo y la identidad de la persona a quien se lo haya entregado. </a:t>
            </a:r>
          </a:p>
          <a:p>
            <a:pPr algn="just"/>
            <a:r>
              <a:rPr lang="es-MX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La presunción a que se refiere esta fracción operará aún cuando el contribuyente cuente con el pedimento de exportación que documente el despacho del bien. </a:t>
            </a:r>
            <a:endParaRPr lang="es-MX" sz="1600" b="1" dirty="0"/>
          </a:p>
        </p:txBody>
      </p:sp>
    </p:spTree>
    <p:extLst>
      <p:ext uri="{BB962C8B-B14F-4D97-AF65-F5344CB8AC3E}">
        <p14:creationId xmlns:p14="http://schemas.microsoft.com/office/powerpoint/2010/main" val="24467416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2A7AC13-B84B-3546-A187-746D679E46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228" y="0"/>
            <a:ext cx="3187229" cy="1043817"/>
          </a:xfrm>
          <a:prstGeom prst="rect">
            <a:avLst/>
          </a:prstGeom>
        </p:spPr>
      </p:pic>
      <p:sp>
        <p:nvSpPr>
          <p:cNvPr id="6" name="Marcador de contenido 12">
            <a:extLst>
              <a:ext uri="{FF2B5EF4-FFF2-40B4-BE49-F238E27FC236}">
                <a16:creationId xmlns:a16="http://schemas.microsoft.com/office/drawing/2014/main" id="{19EC4A93-01F7-4743-A9DA-3F944B1EDB52}"/>
              </a:ext>
            </a:extLst>
          </p:cNvPr>
          <p:cNvSpPr txBox="1">
            <a:spLocks/>
          </p:cNvSpPr>
          <p:nvPr/>
        </p:nvSpPr>
        <p:spPr>
          <a:xfrm>
            <a:off x="198228" y="1198364"/>
            <a:ext cx="10515600" cy="4978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>
              <a:spcBef>
                <a:spcPct val="0"/>
              </a:spcBef>
            </a:pPr>
            <a:r>
              <a:rPr lang="es-MX" sz="4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¡Gracias¡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86AF8B88-AD9F-4993-B708-B85C0470F6D3}"/>
              </a:ext>
            </a:extLst>
          </p:cNvPr>
          <p:cNvSpPr txBox="1"/>
          <p:nvPr/>
        </p:nvSpPr>
        <p:spPr>
          <a:xfrm>
            <a:off x="1455312" y="2082971"/>
            <a:ext cx="82296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Marco A. Cancino Ancheyta</a:t>
            </a:r>
          </a:p>
          <a:p>
            <a:pPr algn="ctr">
              <a:lnSpc>
                <a:spcPct val="150000"/>
              </a:lnSpc>
            </a:pPr>
            <a:r>
              <a:rPr lang="es-MX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cancinoancheyta@gmail.com</a:t>
            </a:r>
            <a:endParaRPr lang="es-MX" sz="24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r>
              <a:rPr lang="es-MX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Twitter: @CANCINO79</a:t>
            </a:r>
          </a:p>
          <a:p>
            <a:pPr algn="ctr">
              <a:lnSpc>
                <a:spcPct val="150000"/>
              </a:lnSpc>
            </a:pPr>
            <a:r>
              <a:rPr lang="es-MX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Facebook: Marco Cancino Ancheyta</a:t>
            </a:r>
          </a:p>
          <a:p>
            <a:pPr algn="ctr"/>
            <a:endParaRPr lang="es-MX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es-MX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44E1053-8E95-4A3A-BE62-879138B4F780}"/>
              </a:ext>
            </a:extLst>
          </p:cNvPr>
          <p:cNvSpPr txBox="1"/>
          <p:nvPr/>
        </p:nvSpPr>
        <p:spPr>
          <a:xfrm>
            <a:off x="1236371" y="4481848"/>
            <a:ext cx="927278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b="1" i="1" dirty="0"/>
              <a:t>“De conformidad con el Art. 89 del Código Fiscal de la Federación vigente, el contenido de la exposición, los comentarios vertidos y/o los ejemplos señalados , podrían ser contrarios a los criterios y/o interpretaciones dados a conocer por las autoridades fiscales . </a:t>
            </a:r>
            <a:r>
              <a:rPr lang="es-MX" i="1" dirty="0"/>
              <a:t>El expositor no se hace responsable del uso o del criterio que cualquier usuario pudiese dar o tener derivado de la presente exposición</a:t>
            </a:r>
            <a:r>
              <a:rPr lang="es-MX" b="1" i="1" dirty="0"/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3511687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2A7AC13-B84B-3546-A187-746D679E46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228" y="0"/>
            <a:ext cx="3187229" cy="1043817"/>
          </a:xfrm>
          <a:prstGeom prst="rect">
            <a:avLst/>
          </a:prstGeom>
        </p:spPr>
      </p:pic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927159A8-BB0E-4887-BD54-DC4B6F8C72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51757425"/>
              </p:ext>
            </p:extLst>
          </p:nvPr>
        </p:nvGraphicFramePr>
        <p:xfrm>
          <a:off x="1791842" y="1209691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38B8E766-27A0-4825-A2FC-F091DE714B89}"/>
              </a:ext>
            </a:extLst>
          </p:cNvPr>
          <p:cNvSpPr txBox="1"/>
          <p:nvPr/>
        </p:nvSpPr>
        <p:spPr>
          <a:xfrm>
            <a:off x="2962140" y="592762"/>
            <a:ext cx="6735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dirty="0"/>
              <a:t> El CFDI y sus generalidades</a:t>
            </a:r>
            <a:endParaRPr lang="es-MX" sz="3600" dirty="0"/>
          </a:p>
        </p:txBody>
      </p:sp>
    </p:spTree>
    <p:extLst>
      <p:ext uri="{BB962C8B-B14F-4D97-AF65-F5344CB8AC3E}">
        <p14:creationId xmlns:p14="http://schemas.microsoft.com/office/powerpoint/2010/main" val="1869418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E06D6967-895D-684E-B9D2-F35C377D2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b="1" dirty="0"/>
              <a:t>Obligación de expedir CFDI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EBFD65C-0C65-46EF-85FC-2E0DCAA917D8}"/>
              </a:ext>
            </a:extLst>
          </p:cNvPr>
          <p:cNvSpPr txBox="1"/>
          <p:nvPr/>
        </p:nvSpPr>
        <p:spPr>
          <a:xfrm>
            <a:off x="1339403" y="1203399"/>
            <a:ext cx="7934599" cy="3734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Reforma del CFF 2022, DOF 12/Nov./2021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AD3395AD-35F2-4882-AA00-2A20FF768111}"/>
              </a:ext>
            </a:extLst>
          </p:cNvPr>
          <p:cNvSpPr txBox="1"/>
          <p:nvPr/>
        </p:nvSpPr>
        <p:spPr>
          <a:xfrm>
            <a:off x="978794" y="1930400"/>
            <a:ext cx="859666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Obligaciones de los Comprobantes Fiscales Digitales.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MX" dirty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MX" dirty="0"/>
              <a:t>Se modifica el párrafo primero y las fracciones I, III, IV inciso a) y VI, tercer parrafo.</a:t>
            </a:r>
          </a:p>
          <a:p>
            <a:pPr algn="just"/>
            <a:endParaRPr lang="es-MX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/>
              <a:t>Se deroga la fracción IV, párrafos segundo, tercero, cuarto y quinto.</a:t>
            </a:r>
          </a:p>
          <a:p>
            <a:pPr algn="just"/>
            <a:endParaRPr lang="es-MX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MX" dirty="0"/>
              <a:t>Primer párrafo: Obligación de expedir el CFDI en exportaciones cuan exista enajenación o sea a título gratuito.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s-MX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MX" dirty="0"/>
              <a:t>Fracción III: Cumplir con los requisitos del CFDI y </a:t>
            </a:r>
            <a:r>
              <a:rPr lang="es-MX" u="heavy" dirty="0">
                <a:solidFill>
                  <a:srgbClr val="002060"/>
                </a:solidFill>
                <a:uFill>
                  <a:solidFill>
                    <a:srgbClr val="FFFF00"/>
                  </a:solidFill>
                </a:uFill>
              </a:rPr>
              <a:t>de los datos de los Complementos que emita el SAT mediante reglas, incluso los que publique en su portal.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s-MX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MX" dirty="0"/>
              <a:t>Fracción IV: </a:t>
            </a:r>
            <a:r>
              <a:rPr lang="es-MX" b="1" dirty="0">
                <a:solidFill>
                  <a:srgbClr val="FF0000"/>
                </a:solidFill>
              </a:rPr>
              <a:t>Validar</a:t>
            </a:r>
            <a:r>
              <a:rPr lang="es-MX" dirty="0"/>
              <a:t> el cumplimiento de los requisitos del CFDI y de </a:t>
            </a:r>
            <a:r>
              <a:rPr lang="es-MX" b="1" dirty="0">
                <a:solidFill>
                  <a:srgbClr val="002060"/>
                </a:solidFill>
              </a:rPr>
              <a:t>los Complementos que emita el SAT….</a:t>
            </a:r>
          </a:p>
        </p:txBody>
      </p:sp>
    </p:spTree>
    <p:extLst>
      <p:ext uri="{BB962C8B-B14F-4D97-AF65-F5344CB8AC3E}">
        <p14:creationId xmlns:p14="http://schemas.microsoft.com/office/powerpoint/2010/main" val="26083505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DC5B6A44-6991-204C-98D7-2093A36683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ítulo 5">
            <a:extLst>
              <a:ext uri="{FF2B5EF4-FFF2-40B4-BE49-F238E27FC236}">
                <a16:creationId xmlns:a16="http://schemas.microsoft.com/office/drawing/2014/main" id="{E06D6967-895D-684E-B9D2-F35C377D2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b="1" dirty="0"/>
              <a:t>Obligación de expedir CFDI</a:t>
            </a: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7B0E4842-AF71-FE40-9D65-708475EC8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6379"/>
            <a:ext cx="10515600" cy="506649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Art. 29 penúltimo párrafo del Código Fiscal de la Federación.</a:t>
            </a:r>
          </a:p>
          <a:p>
            <a:pPr marL="0" indent="0" algn="just">
              <a:buNone/>
            </a:pPr>
            <a:endParaRPr lang="es-MX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s-MX" sz="2400" b="0" i="0" u="none" strike="noStrike" baseline="0" dirty="0">
                <a:latin typeface="Arial" panose="020B0604020202020204" pitchFamily="34" charset="0"/>
              </a:rPr>
              <a:t>El Servicio de Administración Tributaria, mediante </a:t>
            </a:r>
            <a:r>
              <a:rPr lang="es-MX" sz="2400" b="0" i="0" u="none" strike="noStrike" baseline="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reglas de carácter general</a:t>
            </a:r>
            <a:r>
              <a:rPr lang="es-MX" sz="2400" b="0" i="0" u="none" strike="noStrike" baseline="0" dirty="0">
                <a:latin typeface="Arial" panose="020B0604020202020204" pitchFamily="34" charset="0"/>
              </a:rPr>
              <a:t>, podrá establecer facilidades administrativas para que los contribuyentes emitan sus comprobantes fiscales digitales por medios propios, a través de proveedores de servicios o con los medios electrónicos que en dichas reglas determine. De igual forma, a través de las citadas reglas </a:t>
            </a:r>
            <a:r>
              <a:rPr lang="es-MX" sz="2400" b="0" i="0" u="none" strike="noStrike" baseline="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podrá establecer </a:t>
            </a:r>
            <a:r>
              <a:rPr lang="es-MX" sz="2400" b="0" i="0" u="none" strike="noStrike" baseline="0" dirty="0">
                <a:latin typeface="Arial" panose="020B0604020202020204" pitchFamily="34" charset="0"/>
              </a:rPr>
              <a:t>las </a:t>
            </a:r>
            <a:r>
              <a:rPr lang="es-MX" sz="2400" b="0" i="0" u="none" strike="noStrike" baseline="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características</a:t>
            </a:r>
            <a:r>
              <a:rPr lang="es-MX" sz="2400" b="0" i="0" u="none" strike="noStrike" baseline="0" dirty="0">
                <a:latin typeface="Arial" panose="020B0604020202020204" pitchFamily="34" charset="0"/>
              </a:rPr>
              <a:t> de los </a:t>
            </a:r>
            <a:r>
              <a:rPr lang="es-MX" sz="2400" b="0" i="0" u="none" strike="noStrike" baseline="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comprobantes</a:t>
            </a:r>
            <a:r>
              <a:rPr lang="es-MX" sz="2400" b="0" i="0" u="none" strike="noStrike" baseline="0" dirty="0">
                <a:latin typeface="Arial" panose="020B0604020202020204" pitchFamily="34" charset="0"/>
              </a:rPr>
              <a:t> que servirán para amparar el </a:t>
            </a:r>
            <a:r>
              <a:rPr lang="es-MX" sz="2800" b="1" i="0" u="none" strike="noStrike" baseline="0" dirty="0">
                <a:solidFill>
                  <a:srgbClr val="002060"/>
                </a:solidFill>
                <a:latin typeface="Arial" panose="020B0604020202020204" pitchFamily="34" charset="0"/>
              </a:rPr>
              <a:t>transporte de mercancías </a:t>
            </a:r>
            <a:r>
              <a:rPr lang="es-MX" sz="2800" b="1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</a:rPr>
              <a:t>durante el mismo</a:t>
            </a:r>
            <a:r>
              <a:rPr lang="es-MX" sz="2400" b="0" i="0" u="none" strike="noStrike" baseline="0" dirty="0">
                <a:latin typeface="Arial" panose="020B0604020202020204" pitchFamily="34" charset="0"/>
              </a:rPr>
              <a:t>, así como de los comprobantes que amparen operaciones realizadas con el público en general.</a:t>
            </a:r>
            <a:endParaRPr lang="es-MX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pPr marL="0" indent="0" algn="just">
              <a:buNone/>
            </a:pPr>
            <a:endParaRPr lang="es-MX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72665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DC5B6A44-6991-204C-98D7-2093A36683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AF090D4F-6C16-4739-AF84-EA5F6AC97970}"/>
              </a:ext>
            </a:extLst>
          </p:cNvPr>
          <p:cNvSpPr txBox="1"/>
          <p:nvPr/>
        </p:nvSpPr>
        <p:spPr>
          <a:xfrm>
            <a:off x="943376" y="1361415"/>
            <a:ext cx="9694573" cy="33855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MX" sz="2800" b="0" i="0" u="none" strike="noStrike" baseline="0" dirty="0">
                <a:solidFill>
                  <a:srgbClr val="000000"/>
                </a:solidFill>
                <a:latin typeface="Montserrat"/>
              </a:rPr>
              <a:t>Código Fiscal de la Federación.</a:t>
            </a:r>
          </a:p>
          <a:p>
            <a:pPr algn="just"/>
            <a:r>
              <a:rPr lang="es-MX" sz="2800" b="1" i="0" u="none" strike="noStrike" baseline="0" dirty="0">
                <a:solidFill>
                  <a:srgbClr val="000000"/>
                </a:solidFill>
                <a:latin typeface="Montserrat"/>
              </a:rPr>
              <a:t>Como se mencionó anticipadamente , el penúltimo párrafo del artículo 29 del Código Fiscal de la Federación, prevé que el SAT mediante la </a:t>
            </a:r>
            <a:r>
              <a:rPr lang="es-MX" sz="2800" b="1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/>
              </a:rPr>
              <a:t>Resolución Miscelánea Fiscal para 2021 </a:t>
            </a:r>
            <a:r>
              <a:rPr lang="es-MX" sz="2800" b="1" i="0" u="none" strike="noStrike" baseline="0" dirty="0">
                <a:solidFill>
                  <a:srgbClr val="000000"/>
                </a:solidFill>
                <a:latin typeface="Montserrat"/>
              </a:rPr>
              <a:t>, establezca las facilidades administrativas que divulguen las características de los CFDI con complemento </a:t>
            </a:r>
            <a:r>
              <a:rPr lang="es-MX" sz="2800" b="1" i="0" u="none" strike="noStrike" baseline="0" dirty="0">
                <a:solidFill>
                  <a:schemeClr val="accent2">
                    <a:lumMod val="75000"/>
                  </a:schemeClr>
                </a:solidFill>
                <a:latin typeface="Montserrat"/>
              </a:rPr>
              <a:t>“Carta porte” </a:t>
            </a:r>
            <a:r>
              <a:rPr lang="es-MX" sz="2800" b="1" i="0" u="none" strike="noStrike" baseline="0" dirty="0">
                <a:solidFill>
                  <a:srgbClr val="000000"/>
                </a:solidFill>
                <a:latin typeface="Montserrat"/>
              </a:rPr>
              <a:t>, que habrán de servir para </a:t>
            </a:r>
            <a:r>
              <a:rPr lang="es-MX" sz="2800" b="1" i="0" u="none" strike="noStrike" baseline="0" dirty="0">
                <a:solidFill>
                  <a:schemeClr val="accent2">
                    <a:lumMod val="75000"/>
                  </a:schemeClr>
                </a:solidFill>
                <a:latin typeface="Montserrat"/>
              </a:rPr>
              <a:t>amparar</a:t>
            </a:r>
            <a:r>
              <a:rPr lang="es-MX" sz="2800" b="1" i="0" u="none" strike="noStrike" baseline="0" dirty="0">
                <a:solidFill>
                  <a:srgbClr val="000000"/>
                </a:solidFill>
                <a:latin typeface="Montserrat"/>
              </a:rPr>
              <a:t> el </a:t>
            </a:r>
            <a:r>
              <a:rPr lang="es-MX" sz="2800" i="0" u="none" strike="noStrike" baseline="0" dirty="0">
                <a:solidFill>
                  <a:schemeClr val="accent2">
                    <a:lumMod val="75000"/>
                  </a:schemeClr>
                </a:solidFill>
                <a:latin typeface="Montserrat"/>
              </a:rPr>
              <a:t>servicio de transporte de mercancías</a:t>
            </a:r>
            <a:r>
              <a:rPr lang="es-MX" sz="2800" b="1" i="0" u="none" strike="noStrike" baseline="0" dirty="0">
                <a:solidFill>
                  <a:srgbClr val="000000"/>
                </a:solidFill>
                <a:latin typeface="Montserrat"/>
              </a:rPr>
              <a:t>.</a:t>
            </a:r>
          </a:p>
          <a:p>
            <a:pPr algn="just"/>
            <a:endParaRPr lang="es-MX" sz="1800" b="0" i="0" u="none" strike="noStrike" baseline="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03136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DC5B6A44-6991-204C-98D7-2093A36683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ítulo 5">
            <a:extLst>
              <a:ext uri="{FF2B5EF4-FFF2-40B4-BE49-F238E27FC236}">
                <a16:creationId xmlns:a16="http://schemas.microsoft.com/office/drawing/2014/main" id="{E06D6967-895D-684E-B9D2-F35C377D2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b="1" dirty="0"/>
              <a:t>Tipos de comprobantes.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F090D4F-6C16-4739-AF84-EA5F6AC97970}"/>
              </a:ext>
            </a:extLst>
          </p:cNvPr>
          <p:cNvSpPr txBox="1"/>
          <p:nvPr/>
        </p:nvSpPr>
        <p:spPr>
          <a:xfrm>
            <a:off x="838200" y="3575921"/>
            <a:ext cx="1029924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1800" b="0" i="0" u="none" strike="noStrike" baseline="0" dirty="0">
                <a:latin typeface="Arial" panose="020B0604020202020204" pitchFamily="34" charset="0"/>
              </a:rPr>
              <a:t>Los distintos tipos de comprobantes se encuentran incluidos en el catalogo “</a:t>
            </a:r>
            <a:r>
              <a:rPr lang="es-MX" sz="1800" b="1" i="0" u="none" strike="noStrike" baseline="0" dirty="0" err="1">
                <a:solidFill>
                  <a:srgbClr val="002060"/>
                </a:solidFill>
                <a:latin typeface="Arial" panose="020B0604020202020204" pitchFamily="34" charset="0"/>
              </a:rPr>
              <a:t>c_Tipo</a:t>
            </a:r>
            <a:r>
              <a:rPr lang="es-MX" sz="1800" b="1" i="0" u="none" strike="noStrike" baseline="0" dirty="0">
                <a:solidFill>
                  <a:srgbClr val="002060"/>
                </a:solidFill>
                <a:latin typeface="Arial" panose="020B0604020202020204" pitchFamily="34" charset="0"/>
              </a:rPr>
              <a:t> de comprobante”</a:t>
            </a:r>
            <a:r>
              <a:rPr lang="es-MX" sz="1800" b="0" i="0" u="none" strike="noStrike" baseline="0" dirty="0">
                <a:latin typeface="Arial" panose="020B0604020202020204" pitchFamily="34" charset="0"/>
              </a:rPr>
              <a:t> y se describen dentro del “Apéndice 2 de la guía de llenado”</a:t>
            </a:r>
          </a:p>
          <a:p>
            <a:pPr algn="just"/>
            <a:endParaRPr lang="es-MX" sz="1800" b="0" i="0" u="none" strike="noStrike" baseline="0" dirty="0">
              <a:latin typeface="Arial" panose="020B0604020202020204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A8C4E9BC-96A6-4ACF-B3B6-F89345A6A6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9340778"/>
              </p:ext>
            </p:extLst>
          </p:nvPr>
        </p:nvGraphicFramePr>
        <p:xfrm>
          <a:off x="450761" y="1868173"/>
          <a:ext cx="11526590" cy="1530263"/>
        </p:xfrm>
        <a:graphic>
          <a:graphicData uri="http://schemas.openxmlformats.org/drawingml/2006/table">
            <a:tbl>
              <a:tblPr/>
              <a:tblGrid>
                <a:gridCol w="577151">
                  <a:extLst>
                    <a:ext uri="{9D8B030D-6E8A-4147-A177-3AD203B41FA5}">
                      <a16:colId xmlns:a16="http://schemas.microsoft.com/office/drawing/2014/main" val="3447453382"/>
                    </a:ext>
                  </a:extLst>
                </a:gridCol>
                <a:gridCol w="2881714">
                  <a:extLst>
                    <a:ext uri="{9D8B030D-6E8A-4147-A177-3AD203B41FA5}">
                      <a16:colId xmlns:a16="http://schemas.microsoft.com/office/drawing/2014/main" val="1302460869"/>
                    </a:ext>
                  </a:extLst>
                </a:gridCol>
                <a:gridCol w="8067725">
                  <a:extLst>
                    <a:ext uri="{9D8B030D-6E8A-4147-A177-3AD203B41FA5}">
                      <a16:colId xmlns:a16="http://schemas.microsoft.com/office/drawing/2014/main" val="384680469"/>
                    </a:ext>
                  </a:extLst>
                </a:gridCol>
              </a:tblGrid>
              <a:tr h="518646">
                <a:tc gridSpan="3">
                  <a:txBody>
                    <a:bodyPr/>
                    <a:lstStyle/>
                    <a:p>
                      <a:pPr marL="0" indent="0" algn="just" fontAlgn="t">
                        <a:spcBef>
                          <a:spcPts val="50"/>
                        </a:spcBef>
                        <a:spcAft>
                          <a:spcPts val="100"/>
                        </a:spcAft>
                      </a:pPr>
                      <a:r>
                        <a:rPr lang="es-MX" sz="2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Tipo De Comprobante</a:t>
                      </a:r>
                      <a:endParaRPr lang="es-MX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389591"/>
                  </a:ext>
                </a:extLst>
              </a:tr>
              <a:tr h="1011617">
                <a:tc>
                  <a:txBody>
                    <a:bodyPr/>
                    <a:lstStyle/>
                    <a:p>
                      <a:pPr marL="0" indent="0" algn="just" fontAlgn="ctr">
                        <a:spcBef>
                          <a:spcPts val="50"/>
                        </a:spcBef>
                        <a:spcAft>
                          <a:spcPts val="100"/>
                        </a:spcAft>
                      </a:pPr>
                      <a:endParaRPr lang="es-MX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 fontAlgn="t">
                        <a:spcBef>
                          <a:spcPts val="50"/>
                        </a:spcBef>
                        <a:spcAft>
                          <a:spcPts val="100"/>
                        </a:spcAft>
                      </a:pPr>
                      <a:r>
                        <a:rPr lang="es-MX" sz="2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Descripción</a:t>
                      </a:r>
                      <a:endParaRPr lang="es-MX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 fontAlgn="t">
                        <a:spcBef>
                          <a:spcPts val="50"/>
                        </a:spcBef>
                        <a:spcAft>
                          <a:spcPts val="100"/>
                        </a:spcAft>
                      </a:pPr>
                      <a:r>
                        <a:rPr lang="es-MX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Atributo requerido para expresar la clave con la que se identifica el </a:t>
                      </a:r>
                      <a:r>
                        <a:rPr lang="es-MX" sz="20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efecto del comprobante fiscal </a:t>
                      </a:r>
                      <a:r>
                        <a:rPr lang="es-MX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para el contribuyente </a:t>
                      </a:r>
                      <a:r>
                        <a:rPr lang="es-MX" sz="20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emisor.</a:t>
                      </a: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461943"/>
                  </a:ext>
                </a:extLst>
              </a:tr>
            </a:tbl>
          </a:graphicData>
        </a:graphic>
      </p:graphicFrame>
      <p:graphicFrame>
        <p:nvGraphicFramePr>
          <p:cNvPr id="3" name="Tabla 3">
            <a:extLst>
              <a:ext uri="{FF2B5EF4-FFF2-40B4-BE49-F238E27FC236}">
                <a16:creationId xmlns:a16="http://schemas.microsoft.com/office/drawing/2014/main" id="{EA1E117D-9131-4ED2-A0BB-B5AAAAD73B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3893622"/>
              </p:ext>
            </p:extLst>
          </p:nvPr>
        </p:nvGraphicFramePr>
        <p:xfrm>
          <a:off x="2748072" y="4240122"/>
          <a:ext cx="3807274" cy="24942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07141">
                  <a:extLst>
                    <a:ext uri="{9D8B030D-6E8A-4147-A177-3AD203B41FA5}">
                      <a16:colId xmlns:a16="http://schemas.microsoft.com/office/drawing/2014/main" val="1304727793"/>
                    </a:ext>
                  </a:extLst>
                </a:gridCol>
                <a:gridCol w="3100133">
                  <a:extLst>
                    <a:ext uri="{9D8B030D-6E8A-4147-A177-3AD203B41FA5}">
                      <a16:colId xmlns:a16="http://schemas.microsoft.com/office/drawing/2014/main" val="3743479927"/>
                    </a:ext>
                  </a:extLst>
                </a:gridCol>
              </a:tblGrid>
              <a:tr h="370515">
                <a:tc>
                  <a:txBody>
                    <a:bodyPr/>
                    <a:lstStyle/>
                    <a:p>
                      <a:r>
                        <a:rPr lang="es-MX" dirty="0"/>
                        <a:t>Clave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Descripción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69935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Ingreso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35112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Egreso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10939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Traslado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15282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Pago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27190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Nómina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35274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93133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DC5B6A44-6991-204C-98D7-2093A36683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ítulo 5">
            <a:extLst>
              <a:ext uri="{FF2B5EF4-FFF2-40B4-BE49-F238E27FC236}">
                <a16:creationId xmlns:a16="http://schemas.microsoft.com/office/drawing/2014/main" id="{E06D6967-895D-684E-B9D2-F35C377D2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7054" y="14618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MX" sz="3600" b="1" dirty="0"/>
              <a:t>Complemento Carta Porte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F090D4F-6C16-4739-AF84-EA5F6AC97970}"/>
              </a:ext>
            </a:extLst>
          </p:cNvPr>
          <p:cNvSpPr txBox="1"/>
          <p:nvPr/>
        </p:nvSpPr>
        <p:spPr>
          <a:xfrm>
            <a:off x="811369" y="1157732"/>
            <a:ext cx="1103719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es-MX" sz="24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algn="just"/>
            <a:endParaRPr lang="es-MX" sz="1600" b="1" dirty="0">
              <a:latin typeface="Arial" panose="020B0604020202020204" pitchFamily="34" charset="0"/>
            </a:endParaRPr>
          </a:p>
          <a:p>
            <a:pPr algn="just"/>
            <a:endParaRPr lang="es-MX" sz="2000" i="0" u="none" strike="noStrike" baseline="0" dirty="0">
              <a:latin typeface="Arial" panose="020B06040202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D0AAB90-B1BF-4FDE-92CD-52816934DC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4037" y="1157732"/>
            <a:ext cx="8543925" cy="446201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94720225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1948</TotalTime>
  <Words>3123</Words>
  <Application>Microsoft Office PowerPoint</Application>
  <PresentationFormat>Panorámica</PresentationFormat>
  <Paragraphs>318</Paragraphs>
  <Slides>38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38</vt:i4>
      </vt:variant>
    </vt:vector>
  </HeadingPairs>
  <TitlesOfParts>
    <vt:vector size="47" baseType="lpstr">
      <vt:lpstr>Arial</vt:lpstr>
      <vt:lpstr>Calibri</vt:lpstr>
      <vt:lpstr>Calibri Light</vt:lpstr>
      <vt:lpstr>Montserrat</vt:lpstr>
      <vt:lpstr>Trebuchet MS</vt:lpstr>
      <vt:lpstr>Wingdings</vt:lpstr>
      <vt:lpstr>Wingdings 3</vt:lpstr>
      <vt:lpstr>Faceta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Obligación de expedir CFDI</vt:lpstr>
      <vt:lpstr>Obligación de expedir CFDI</vt:lpstr>
      <vt:lpstr>Presentación de PowerPoint</vt:lpstr>
      <vt:lpstr>Tipos de comprobantes.</vt:lpstr>
      <vt:lpstr>Complemento Carta Porte</vt:lpstr>
      <vt:lpstr>Presentación de PowerPoint</vt:lpstr>
      <vt:lpstr>Obligación de expedir CFDI</vt:lpstr>
      <vt:lpstr>Obligación de expedir CFDI</vt:lpstr>
      <vt:lpstr>Obligación de expedir CFDI</vt:lpstr>
      <vt:lpstr>Obligación de expedir CFDI</vt:lpstr>
      <vt:lpstr>Presentación de PowerPoint</vt:lpstr>
      <vt:lpstr>Complemento Carta Porte</vt:lpstr>
      <vt:lpstr>Complemento Carta Porte</vt:lpstr>
      <vt:lpstr>Complemento Carta Porte</vt:lpstr>
      <vt:lpstr>Complemento Carta Porte</vt:lpstr>
      <vt:lpstr>Presentación de PowerPoint</vt:lpstr>
      <vt:lpstr> Autoridades competentes.</vt:lpstr>
      <vt:lpstr> Infracciones y sanciones</vt:lpstr>
      <vt:lpstr> Infracciones y sanciones</vt:lpstr>
      <vt:lpstr> Infracciones y sanciones</vt:lpstr>
      <vt:lpstr> Infracciones y sanciones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Administración Cori</dc:creator>
  <cp:lastModifiedBy>CMC MEXICO</cp:lastModifiedBy>
  <cp:revision>159</cp:revision>
  <dcterms:created xsi:type="dcterms:W3CDTF">2021-07-09T15:18:15Z</dcterms:created>
  <dcterms:modified xsi:type="dcterms:W3CDTF">2022-04-19T18:06:02Z</dcterms:modified>
</cp:coreProperties>
</file>