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60" r:id="rId2"/>
    <p:sldId id="378" r:id="rId3"/>
    <p:sldId id="379" r:id="rId4"/>
    <p:sldId id="380" r:id="rId5"/>
    <p:sldId id="381" r:id="rId6"/>
    <p:sldId id="382" r:id="rId7"/>
    <p:sldId id="383" r:id="rId8"/>
    <p:sldId id="384" r:id="rId9"/>
    <p:sldId id="385" r:id="rId10"/>
    <p:sldId id="386" r:id="rId11"/>
    <p:sldId id="387"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59" r:id="rId57"/>
    <p:sldId id="435" r:id="rId58"/>
    <p:sldId id="436" r:id="rId59"/>
    <p:sldId id="437" r:id="rId60"/>
    <p:sldId id="438" r:id="rId61"/>
    <p:sldId id="440" r:id="rId62"/>
    <p:sldId id="441" r:id="rId63"/>
    <p:sldId id="442" r:id="rId64"/>
    <p:sldId id="443" r:id="rId65"/>
    <p:sldId id="444" r:id="rId66"/>
    <p:sldId id="445" r:id="rId67"/>
    <p:sldId id="446" r:id="rId68"/>
    <p:sldId id="447" r:id="rId69"/>
    <p:sldId id="448" r:id="rId70"/>
    <p:sldId id="449" r:id="rId71"/>
    <p:sldId id="451" r:id="rId72"/>
    <p:sldId id="452" r:id="rId73"/>
    <p:sldId id="453" r:id="rId74"/>
    <p:sldId id="454" r:id="rId75"/>
    <p:sldId id="455" r:id="rId76"/>
    <p:sldId id="456" r:id="rId77"/>
    <p:sldId id="457" r:id="rId78"/>
    <p:sldId id="450" r:id="rId79"/>
    <p:sldId id="458" r:id="rId80"/>
    <p:sldId id="261" r:id="rId8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26"/>
    <p:restoredTop sz="94694"/>
  </p:normalViewPr>
  <p:slideViewPr>
    <p:cSldViewPr snapToGrid="0" snapToObjects="1">
      <p:cViewPr>
        <p:scale>
          <a:sx n="71" d="100"/>
          <a:sy n="71" d="100"/>
        </p:scale>
        <p:origin x="4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CF1FB-6D0F-A840-B4E1-38D07C9CC7FD}" type="datetimeFigureOut">
              <a:rPr lang="es-MX" smtClean="0"/>
              <a:t>27/04/2022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58575-8046-FC46-A5DA-9C79AA31574D}" type="slidenum">
              <a:rPr lang="es-MX" smtClean="0"/>
              <a:t>‹Nº›</a:t>
            </a:fld>
            <a:endParaRPr lang="es-MX"/>
          </a:p>
        </p:txBody>
      </p:sp>
    </p:spTree>
    <p:extLst>
      <p:ext uri="{BB962C8B-B14F-4D97-AF65-F5344CB8AC3E}">
        <p14:creationId xmlns:p14="http://schemas.microsoft.com/office/powerpoint/2010/main" val="149627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C40A1D-5C61-A542-A2B2-87EF110F59D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xmlns="" id="{5384895D-6F17-5547-8782-AF781223E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xmlns="" id="{4130F878-0CBD-4547-925E-C0DAFC7E14C9}"/>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763D10BC-0D8D-A84B-BEFA-1C146C255E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94C34E30-D21A-1240-AE9F-3FF0F6A72EB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7651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1498E7-34B6-3C40-A3F7-4A524A4A895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196601A5-BB85-4F46-B3B9-7EAD0A9EE5A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1239D42B-7C9F-5741-8859-DC807E2787E1}"/>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9421E0E8-E7E4-3748-93FF-33B5001681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C2E045E-4141-A240-94F9-F9F59DA54C88}"/>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89358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5894212-27C1-AE47-83A5-7C686B8E372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99CD58CA-6845-1449-A1CF-AD9839B0F30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F27B302B-31B5-7242-B031-7339B9077B44}"/>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6BA3880B-9513-344C-B766-E3E25D9B3F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27193119-93B2-A349-AA4D-489CF975704E}"/>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33530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C99313-6A7C-E449-B7BB-DF0951212F8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3551CAFE-D4D4-9647-B8BE-15310A7540F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7D1A1ED7-9793-2A4E-8F53-330776D7B563}"/>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6C60818C-6C08-2F41-AD8E-6BC6C4B5D15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F5B3975A-48B1-F341-91BA-A1CBFAF9F5E4}"/>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97388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EADDFC-0982-5441-BBDB-B97DE268792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CBC9E550-B666-1F41-9323-6A9081B24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09EB927-6DA6-0C49-A437-3AED11399186}"/>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C115A489-79CC-C445-B87F-547EE681ED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F0430A33-B162-7542-B438-D76B83FDD5E8}"/>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41524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0E172B-CF38-6240-A618-C827523DD523}"/>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534274D6-8ED9-CB40-A377-8BA8EAE496C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xmlns="" id="{556D1C15-070A-464A-B666-58165923386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xmlns="" id="{BCAEFF8B-BC20-614F-8809-495118924EC8}"/>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6" name="Marcador de pie de página 5">
            <a:extLst>
              <a:ext uri="{FF2B5EF4-FFF2-40B4-BE49-F238E27FC236}">
                <a16:creationId xmlns:a16="http://schemas.microsoft.com/office/drawing/2014/main" xmlns="" id="{C9EB4FC0-5B09-4845-96C4-1BA63F97548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A14F1376-74E5-4743-B1A9-A2ED18A7663C}"/>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75257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689214-9DAF-374C-9DA7-3FF8106A840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BC23D143-1D95-D942-BDB1-4AF8923C3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1BEED141-3E95-694F-9D03-2E4FBDE1661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xmlns="" id="{8E009F77-2762-9F47-9511-C974246FA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179E8236-279D-294B-867F-E1FD624593D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xmlns="" id="{899B0F5F-2D73-E443-9679-2386427D7C28}"/>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8" name="Marcador de pie de página 7">
            <a:extLst>
              <a:ext uri="{FF2B5EF4-FFF2-40B4-BE49-F238E27FC236}">
                <a16:creationId xmlns:a16="http://schemas.microsoft.com/office/drawing/2014/main" xmlns="" id="{732B374A-15FC-9946-A234-2306245B1BC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D1253CB1-0578-AF4C-9E43-72C50987ABDC}"/>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30274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E6694C-02FA-B74E-B054-683B0AC27956}"/>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xmlns="" id="{E84C9898-5DA7-404F-B86A-4F8D2F907DC7}"/>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4" name="Marcador de pie de página 3">
            <a:extLst>
              <a:ext uri="{FF2B5EF4-FFF2-40B4-BE49-F238E27FC236}">
                <a16:creationId xmlns:a16="http://schemas.microsoft.com/office/drawing/2014/main" xmlns="" id="{0E73BAC4-C1ED-A647-9B68-AC9B8F17CD8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6CF38955-FCD1-9E48-8981-78DBE99FFC3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412553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4A8B0B2E-2408-9D43-A9FF-933C49A1FBDE}"/>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3" name="Marcador de pie de página 2">
            <a:extLst>
              <a:ext uri="{FF2B5EF4-FFF2-40B4-BE49-F238E27FC236}">
                <a16:creationId xmlns:a16="http://schemas.microsoft.com/office/drawing/2014/main" xmlns="" id="{6A3BD20A-1CD4-BC4D-AA83-41BAD7A047C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FBA9D361-2759-3143-A841-79F24947CFD9}"/>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301637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F4F1A5-43D2-584E-852B-04E33E50867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21E75B51-DCBC-C44D-90FD-6225AB2AF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xmlns="" id="{21671E6E-79D9-BC45-8B0D-2599CFE11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4BA2F89D-3F9A-0242-AB93-35FBD438A0B5}"/>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6" name="Marcador de pie de página 5">
            <a:extLst>
              <a:ext uri="{FF2B5EF4-FFF2-40B4-BE49-F238E27FC236}">
                <a16:creationId xmlns:a16="http://schemas.microsoft.com/office/drawing/2014/main" xmlns="" id="{1EFFFBC0-6842-AC42-A99D-B9202EBE5A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8BF5607A-FAB5-A540-B85C-4ADF71E6AA5E}"/>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12686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AE087B-8350-F043-A91D-1F2942F6CC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xmlns="" id="{3B5DF972-D01A-1740-B728-B7BC4057C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CC7C700B-0F8C-734B-94B8-0467FC3B9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0455AC1E-28A8-3346-A66A-D5AE9ADB6B9C}"/>
              </a:ext>
            </a:extLst>
          </p:cNvPr>
          <p:cNvSpPr>
            <a:spLocks noGrp="1"/>
          </p:cNvSpPr>
          <p:nvPr>
            <p:ph type="dt" sz="half" idx="10"/>
          </p:nvPr>
        </p:nvSpPr>
        <p:spPr/>
        <p:txBody>
          <a:bodyPr/>
          <a:lstStyle/>
          <a:p>
            <a:fld id="{9B01B0BF-AA16-794B-8885-20DC745BF503}" type="datetimeFigureOut">
              <a:rPr lang="es-MX" smtClean="0"/>
              <a:t>27/04/2022</a:t>
            </a:fld>
            <a:endParaRPr lang="es-MX"/>
          </a:p>
        </p:txBody>
      </p:sp>
      <p:sp>
        <p:nvSpPr>
          <p:cNvPr id="6" name="Marcador de pie de página 5">
            <a:extLst>
              <a:ext uri="{FF2B5EF4-FFF2-40B4-BE49-F238E27FC236}">
                <a16:creationId xmlns:a16="http://schemas.microsoft.com/office/drawing/2014/main" xmlns="" id="{1C5FF96A-F78A-9049-A1E9-4E146541B9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3742F7A6-A988-8B40-8454-E37E2107E103}"/>
              </a:ext>
            </a:extLst>
          </p:cNvPr>
          <p:cNvSpPr>
            <a:spLocks noGrp="1"/>
          </p:cNvSpPr>
          <p:nvPr>
            <p:ph type="sldNum" sz="quarter" idx="12"/>
          </p:nvPr>
        </p:nvSpPr>
        <p:spPr/>
        <p:txBody>
          <a:bodyPr/>
          <a:lstStyle/>
          <a:p>
            <a:fld id="{9106FFA7-4918-DE44-A53A-B34E0183F514}" type="slidenum">
              <a:rPr lang="es-MX" smtClean="0"/>
              <a:t>‹Nº›</a:t>
            </a:fld>
            <a:endParaRPr lang="es-MX"/>
          </a:p>
        </p:txBody>
      </p:sp>
    </p:spTree>
    <p:extLst>
      <p:ext uri="{BB962C8B-B14F-4D97-AF65-F5344CB8AC3E}">
        <p14:creationId xmlns:p14="http://schemas.microsoft.com/office/powerpoint/2010/main" val="269770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CF3D61B-09F9-474A-9807-F0CFE4EE3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4E6A01C8-2750-E446-8305-7D88F1841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6D818428-FD63-8843-B6DC-772222D78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1B0BF-AA16-794B-8885-20DC745BF503}" type="datetimeFigureOut">
              <a:rPr lang="es-MX" smtClean="0"/>
              <a:t>27/04/2022</a:t>
            </a:fld>
            <a:endParaRPr lang="es-MX"/>
          </a:p>
        </p:txBody>
      </p:sp>
      <p:sp>
        <p:nvSpPr>
          <p:cNvPr id="5" name="Marcador de pie de página 4">
            <a:extLst>
              <a:ext uri="{FF2B5EF4-FFF2-40B4-BE49-F238E27FC236}">
                <a16:creationId xmlns:a16="http://schemas.microsoft.com/office/drawing/2014/main" xmlns="" id="{DCF09953-760D-6E41-96B4-DC73BEDEA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F396A7EF-CD81-D04B-AAD7-D59741F0F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6FFA7-4918-DE44-A53A-B34E0183F514}" type="slidenum">
              <a:rPr lang="es-MX" smtClean="0"/>
              <a:t>‹Nº›</a:t>
            </a:fld>
            <a:endParaRPr lang="es-MX"/>
          </a:p>
        </p:txBody>
      </p:sp>
    </p:spTree>
    <p:extLst>
      <p:ext uri="{BB962C8B-B14F-4D97-AF65-F5344CB8AC3E}">
        <p14:creationId xmlns:p14="http://schemas.microsoft.com/office/powerpoint/2010/main" val="202283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DAB4C09-79AF-9243-8AEF-9F06F0ADF9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163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C2FA0E23-0A98-58A5-8018-F6C22F260291}"/>
              </a:ext>
            </a:extLst>
          </p:cNvPr>
          <p:cNvSpPr txBox="1">
            <a:spLocks noChangeArrowheads="1"/>
          </p:cNvSpPr>
          <p:nvPr/>
        </p:nvSpPr>
        <p:spPr bwMode="auto">
          <a:xfrm>
            <a:off x="1847850" y="363545"/>
            <a:ext cx="84963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3200" b="1" dirty="0">
              <a:solidFill>
                <a:srgbClr val="000000"/>
              </a:solidFill>
              <a:latin typeface="Georgia" panose="02040502050405020303" pitchFamily="18" charset="0"/>
            </a:endParaRPr>
          </a:p>
          <a:p>
            <a:pPr algn="ctr" eaLnBrk="1" hangingPunct="1">
              <a:lnSpc>
                <a:spcPct val="90000"/>
              </a:lnSpc>
            </a:pPr>
            <a:r>
              <a:rPr lang="es-MX" altLang="es-MX" sz="3200" b="1" dirty="0">
                <a:solidFill>
                  <a:srgbClr val="000000"/>
                </a:solidFill>
                <a:latin typeface="Georgia" panose="02040502050405020303" pitchFamily="18" charset="0"/>
              </a:rPr>
              <a:t>-CONCEPTO-</a:t>
            </a:r>
          </a:p>
          <a:p>
            <a:pPr algn="ctr" eaLnBrk="1" hangingPunct="1">
              <a:lnSpc>
                <a:spcPct val="90000"/>
              </a:lnSpc>
            </a:pPr>
            <a:r>
              <a:rPr lang="es-MX" altLang="es-MX" sz="3200" dirty="0">
                <a:solidFill>
                  <a:srgbClr val="000000"/>
                </a:solidFill>
                <a:latin typeface="Georgia" panose="02040502050405020303" pitchFamily="18" charset="0"/>
              </a:rPr>
              <a:t>(drae)</a:t>
            </a:r>
          </a:p>
          <a:p>
            <a:pPr algn="ctr" eaLnBrk="1" hangingPunct="1">
              <a:lnSpc>
                <a:spcPct val="90000"/>
              </a:lnSpc>
            </a:pPr>
            <a:endParaRPr lang="es-MX" altLang="es-MX" sz="2000" i="1" dirty="0">
              <a:solidFill>
                <a:srgbClr val="000000"/>
              </a:solidFill>
              <a:latin typeface="Georgia" panose="02040502050405020303" pitchFamily="18" charset="0"/>
            </a:endParaRPr>
          </a:p>
          <a:p>
            <a:pPr algn="ctr" eaLnBrk="1" hangingPunct="1">
              <a:lnSpc>
                <a:spcPct val="90000"/>
              </a:lnSpc>
            </a:pPr>
            <a:endParaRPr lang="es-MX" altLang="es-MX" sz="2000" i="1" dirty="0">
              <a:solidFill>
                <a:srgbClr val="000000"/>
              </a:solidFill>
              <a:latin typeface="Georgia" panose="02040502050405020303" pitchFamily="18" charset="0"/>
            </a:endParaRPr>
          </a:p>
          <a:p>
            <a:pPr algn="ctr" eaLnBrk="1" hangingPunct="1">
              <a:lnSpc>
                <a:spcPct val="90000"/>
              </a:lnSpc>
            </a:pPr>
            <a:r>
              <a:rPr lang="es-MX" altLang="es-MX" sz="2000" i="1" dirty="0">
                <a:solidFill>
                  <a:srgbClr val="000000"/>
                </a:solidFill>
                <a:latin typeface="Georgia" panose="02040502050405020303" pitchFamily="18" charset="0"/>
              </a:rPr>
              <a:t>3. f. Relajación y rompimiento de los lazos </a:t>
            </a:r>
          </a:p>
          <a:p>
            <a:pPr algn="ctr" eaLnBrk="1" hangingPunct="1">
              <a:lnSpc>
                <a:spcPct val="90000"/>
              </a:lnSpc>
            </a:pPr>
            <a:r>
              <a:rPr lang="es-MX" altLang="es-MX" sz="2000" i="1" dirty="0">
                <a:solidFill>
                  <a:srgbClr val="000000"/>
                </a:solidFill>
                <a:latin typeface="Georgia" panose="02040502050405020303" pitchFamily="18" charset="0"/>
              </a:rPr>
              <a:t>o vínculos existentes entre varias personas.</a:t>
            </a:r>
          </a:p>
          <a:p>
            <a:pPr algn="ctr" eaLnBrk="1" hangingPunct="1">
              <a:lnSpc>
                <a:spcPct val="90000"/>
              </a:lnSpc>
            </a:pPr>
            <a:endParaRPr lang="es-MX" altLang="es-MX" sz="2000" i="1" dirty="0">
              <a:solidFill>
                <a:srgbClr val="000000"/>
              </a:solidFill>
              <a:latin typeface="Georgia" panose="02040502050405020303" pitchFamily="18" charset="0"/>
            </a:endParaRPr>
          </a:p>
          <a:p>
            <a:pPr algn="ctr" eaLnBrk="1" hangingPunct="1">
              <a:lnSpc>
                <a:spcPct val="90000"/>
              </a:lnSpc>
            </a:pPr>
            <a:endParaRPr lang="es-MX" altLang="es-MX" sz="2000" i="1" dirty="0">
              <a:solidFill>
                <a:srgbClr val="000000"/>
              </a:solidFill>
              <a:latin typeface="Georgia" panose="02040502050405020303" pitchFamily="18" charset="0"/>
            </a:endParaRPr>
          </a:p>
          <a:p>
            <a:pPr algn="ctr" eaLnBrk="1" hangingPunct="1">
              <a:lnSpc>
                <a:spcPct val="90000"/>
              </a:lnSpc>
            </a:pPr>
            <a:r>
              <a:rPr lang="es-MX" altLang="es-MX" sz="2000" dirty="0">
                <a:solidFill>
                  <a:srgbClr val="000000"/>
                </a:solidFill>
                <a:latin typeface="Georgia" panose="02040502050405020303" pitchFamily="18" charset="0"/>
              </a:rPr>
              <a:t>Disolver: </a:t>
            </a:r>
            <a:r>
              <a:rPr lang="es-MX" altLang="es-MX" sz="2000" i="1" dirty="0">
                <a:solidFill>
                  <a:srgbClr val="000000"/>
                </a:solidFill>
                <a:latin typeface="Georgia" panose="02040502050405020303" pitchFamily="18" charset="0"/>
              </a:rPr>
              <a:t>2. tr. Deshacer algo poniendo fin </a:t>
            </a:r>
          </a:p>
          <a:p>
            <a:pPr algn="ctr" eaLnBrk="1" hangingPunct="1">
              <a:lnSpc>
                <a:spcPct val="90000"/>
              </a:lnSpc>
            </a:pPr>
            <a:r>
              <a:rPr lang="es-MX" altLang="es-MX" sz="2000" i="1" dirty="0">
                <a:solidFill>
                  <a:srgbClr val="000000"/>
                </a:solidFill>
                <a:latin typeface="Georgia" panose="02040502050405020303" pitchFamily="18" charset="0"/>
              </a:rPr>
              <a:t>a la unión de sus componentes.</a:t>
            </a:r>
          </a:p>
          <a:p>
            <a:pPr algn="ctr"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000" dirty="0">
              <a:solidFill>
                <a:srgbClr val="000000"/>
              </a:solidFill>
              <a:latin typeface="Georgia" panose="02040502050405020303" pitchFamily="18" charset="0"/>
            </a:endParaRPr>
          </a:p>
        </p:txBody>
      </p:sp>
      <p:sp>
        <p:nvSpPr>
          <p:cNvPr id="4" name="3 Marcador de número de diapositiva">
            <a:extLst>
              <a:ext uri="{FF2B5EF4-FFF2-40B4-BE49-F238E27FC236}">
                <a16:creationId xmlns:a16="http://schemas.microsoft.com/office/drawing/2014/main" xmlns="" id="{A6AC57D6-A1FD-D340-E1EA-901EE4E010CD}"/>
              </a:ext>
            </a:extLst>
          </p:cNvPr>
          <p:cNvSpPr>
            <a:spLocks noGrp="1"/>
          </p:cNvSpPr>
          <p:nvPr>
            <p:ph type="sldNum" sz="quarter" idx="12"/>
          </p:nvPr>
        </p:nvSpPr>
        <p:spPr bwMode="auto">
          <a:xfrm>
            <a:off x="5791200" y="6234953"/>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CA86A3-88DE-184D-A331-B0B6FD2C0917}" type="slidenum">
              <a:rPr lang="es-MX" altLang="es-MX">
                <a:solidFill>
                  <a:srgbClr val="FFFFFF"/>
                </a:solidFill>
                <a:latin typeface="Georgia" panose="02040502050405020303" pitchFamily="18" charset="0"/>
              </a:rPr>
              <a:pPr/>
              <a:t>10</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260453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AE733C88-E599-08D0-2491-43D5E959D9C2}"/>
              </a:ext>
            </a:extLst>
          </p:cNvPr>
          <p:cNvSpPr txBox="1">
            <a:spLocks noChangeArrowheads="1"/>
          </p:cNvSpPr>
          <p:nvPr/>
        </p:nvSpPr>
        <p:spPr bwMode="auto">
          <a:xfrm>
            <a:off x="1067360" y="1283635"/>
            <a:ext cx="100572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buFont typeface="Wingdings 2" pitchFamily="2" charset="2"/>
              <a:buNone/>
            </a:pPr>
            <a:endParaRPr lang="es-MX" altLang="es-MX" sz="2800" dirty="0">
              <a:solidFill>
                <a:srgbClr val="000000"/>
              </a:solidFill>
              <a:latin typeface="Georgia" panose="02040502050405020303" pitchFamily="18" charset="0"/>
            </a:endParaRPr>
          </a:p>
          <a:p>
            <a:pPr algn="just" eaLnBrk="1" hangingPunct="1">
              <a:lnSpc>
                <a:spcPct val="90000"/>
              </a:lnSpc>
              <a:buFont typeface="Wingdings 2" pitchFamily="2" charset="2"/>
              <a:buNone/>
            </a:pPr>
            <a:r>
              <a:rPr lang="es-MX" altLang="es-MX" sz="2800" dirty="0">
                <a:solidFill>
                  <a:srgbClr val="000000"/>
                </a:solidFill>
                <a:latin typeface="Georgia" panose="02040502050405020303" pitchFamily="18" charset="0"/>
              </a:rPr>
              <a:t>Es la primera etapa o faceta del proceso relativo a la extinción de una sociedad, que implica reconocer la existencia de una o varias causas legales o estatutarias de carácter externo u objetivo, por virtud de las cuales resulta necesario terminar todas las relaciones -internas y externas- vinculadas a la sociedad próxima a desintegrarse (disolución total); o bien, es un proceso que, sin alterar significativamente la vida de la sociedad, conduce a dar por terminado el vínculo entre esta y uno o varios de sus socios o accionistas (disolución parcial).</a:t>
            </a:r>
          </a:p>
        </p:txBody>
      </p:sp>
    </p:spTree>
    <p:extLst>
      <p:ext uri="{BB962C8B-B14F-4D97-AF65-F5344CB8AC3E}">
        <p14:creationId xmlns:p14="http://schemas.microsoft.com/office/powerpoint/2010/main" val="355890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99338DAE-C78B-38A7-70D2-8117C8EF91B7}"/>
              </a:ext>
            </a:extLst>
          </p:cNvPr>
          <p:cNvSpPr txBox="1">
            <a:spLocks noChangeArrowheads="1"/>
          </p:cNvSpPr>
          <p:nvPr/>
        </p:nvSpPr>
        <p:spPr bwMode="auto">
          <a:xfrm>
            <a:off x="1847850" y="172011"/>
            <a:ext cx="8496300" cy="6518708"/>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32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-NATURALEZA-</a:t>
            </a: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Es un acto por el cual se reconoce necesariamente la existencia de una causa legal o estatutaria para proceder a la extinción de una sociedad, determinándose lo conducente; salvo en lo relativo a la expiración del plazo.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Como acto, está precedido de un análisis y comprobación de hechos. No son estos quienes la determinan, sino el reconocimiento de la causa.</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No es un proceso conformado por varios pasos: es una determinación; sin embargo, hay actos previos y posteriores al decreto (proceso corporativo).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p:txBody>
      </p:sp>
    </p:spTree>
    <p:extLst>
      <p:ext uri="{BB962C8B-B14F-4D97-AF65-F5344CB8AC3E}">
        <p14:creationId xmlns:p14="http://schemas.microsoft.com/office/powerpoint/2010/main" val="111515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391C745F-5584-46A7-A9C7-6A020853EB48}"/>
              </a:ext>
            </a:extLst>
          </p:cNvPr>
          <p:cNvSpPr txBox="1">
            <a:spLocks noChangeArrowheads="1"/>
          </p:cNvSpPr>
          <p:nvPr/>
        </p:nvSpPr>
        <p:spPr bwMode="auto">
          <a:xfrm>
            <a:off x="1363755" y="1696010"/>
            <a:ext cx="9644903" cy="3582519"/>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lnSpc>
                <a:spcPct val="90000"/>
              </a:lnSpc>
              <a:spcBef>
                <a:spcPct val="0"/>
              </a:spcBef>
              <a:buClrTx/>
              <a:buSzTx/>
              <a:buFontTx/>
              <a:buNone/>
              <a:defRPr/>
            </a:pPr>
            <a:endParaRPr lang="es-MX" altLang="es-MX" sz="2800" b="1" dirty="0">
              <a:solidFill>
                <a:srgbClr val="000000"/>
              </a:solidFill>
            </a:endParaRPr>
          </a:p>
          <a:p>
            <a:pPr algn="just" eaLnBrk="1" hangingPunct="1">
              <a:lnSpc>
                <a:spcPct val="90000"/>
              </a:lnSpc>
              <a:spcBef>
                <a:spcPct val="0"/>
              </a:spcBef>
              <a:buClrTx/>
              <a:buSzTx/>
              <a:buNone/>
              <a:defRPr/>
            </a:pPr>
            <a:endParaRPr lang="es-MX" altLang="es-MX" sz="2800" dirty="0">
              <a:solidFill>
                <a:srgbClr val="000000"/>
              </a:solidFill>
            </a:endParaRPr>
          </a:p>
          <a:p>
            <a:pPr marL="369888" indent="-342900" algn="just" eaLnBrk="1" hangingPunct="1">
              <a:lnSpc>
                <a:spcPct val="90000"/>
              </a:lnSpc>
              <a:spcBef>
                <a:spcPct val="0"/>
              </a:spcBef>
              <a:buClrTx/>
              <a:buSzTx/>
              <a:defRPr/>
            </a:pPr>
            <a:r>
              <a:rPr lang="es-MX" altLang="es-MX" sz="2800" dirty="0">
                <a:solidFill>
                  <a:srgbClr val="000000"/>
                </a:solidFill>
              </a:rPr>
              <a:t>Es la primera de tres facetas que atienden a la extinción de una sociedad.</a:t>
            </a:r>
          </a:p>
          <a:p>
            <a:pPr marL="369888" indent="-342900" algn="just" eaLnBrk="1" hangingPunct="1">
              <a:lnSpc>
                <a:spcPct val="90000"/>
              </a:lnSpc>
              <a:spcBef>
                <a:spcPct val="0"/>
              </a:spcBef>
              <a:buClrTx/>
              <a:buSzTx/>
              <a:defRPr/>
            </a:pPr>
            <a:endParaRPr lang="es-MX" altLang="es-MX" sz="2800" dirty="0">
              <a:solidFill>
                <a:srgbClr val="000000"/>
              </a:solidFill>
            </a:endParaRPr>
          </a:p>
          <a:p>
            <a:pPr marL="369888" indent="-342900" algn="just" eaLnBrk="1" hangingPunct="1">
              <a:lnSpc>
                <a:spcPct val="90000"/>
              </a:lnSpc>
              <a:spcBef>
                <a:spcPct val="0"/>
              </a:spcBef>
              <a:buClrTx/>
              <a:buSzTx/>
              <a:defRPr/>
            </a:pPr>
            <a:endParaRPr lang="es-MX" altLang="es-MX" sz="2800" dirty="0">
              <a:solidFill>
                <a:srgbClr val="000000"/>
              </a:solidFill>
            </a:endParaRPr>
          </a:p>
          <a:p>
            <a:pPr marL="369888" indent="-342900" algn="just" eaLnBrk="1" hangingPunct="1">
              <a:lnSpc>
                <a:spcPct val="90000"/>
              </a:lnSpc>
              <a:spcBef>
                <a:spcPct val="0"/>
              </a:spcBef>
              <a:buClrTx/>
              <a:buSzTx/>
              <a:defRPr/>
            </a:pPr>
            <a:r>
              <a:rPr lang="es-MX" altLang="es-MX" sz="2800" dirty="0">
                <a:solidFill>
                  <a:srgbClr val="000000"/>
                </a:solidFill>
              </a:rPr>
              <a:t>Cuando se trata de uno o varios socios, también se configura un acto de reconocimiento de alguna causa: </a:t>
            </a:r>
            <a:r>
              <a:rPr lang="es-MX" altLang="es-MX" sz="2800" i="1" dirty="0">
                <a:solidFill>
                  <a:srgbClr val="000000"/>
                </a:solidFill>
              </a:rPr>
              <a:t>derecho de separación, retiro o exclusión</a:t>
            </a:r>
            <a:r>
              <a:rPr lang="es-MX" altLang="es-MX" sz="2800" dirty="0">
                <a:solidFill>
                  <a:srgbClr val="000000"/>
                </a:solidFill>
              </a:rPr>
              <a:t>.</a:t>
            </a:r>
          </a:p>
        </p:txBody>
      </p:sp>
    </p:spTree>
    <p:extLst>
      <p:ext uri="{BB962C8B-B14F-4D97-AF65-F5344CB8AC3E}">
        <p14:creationId xmlns:p14="http://schemas.microsoft.com/office/powerpoint/2010/main" val="122977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4" name="7 CuadroTexto">
            <a:extLst>
              <a:ext uri="{FF2B5EF4-FFF2-40B4-BE49-F238E27FC236}">
                <a16:creationId xmlns:a16="http://schemas.microsoft.com/office/drawing/2014/main" xmlns="" id="{F84A00E4-D79E-4E70-493A-A86AA5C4E82E}"/>
              </a:ext>
            </a:extLst>
          </p:cNvPr>
          <p:cNvSpPr txBox="1">
            <a:spLocks noChangeArrowheads="1"/>
          </p:cNvSpPr>
          <p:nvPr/>
        </p:nvSpPr>
        <p:spPr bwMode="auto">
          <a:xfrm>
            <a:off x="1686485" y="548528"/>
            <a:ext cx="8496300" cy="5466112"/>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800" b="1" dirty="0">
              <a:solidFill>
                <a:srgbClr val="000000"/>
              </a:solidFill>
              <a:latin typeface="Georgia" panose="02040502050405020303" pitchFamily="18" charset="0"/>
            </a:endParaRPr>
          </a:p>
          <a:p>
            <a:pPr algn="ctr" eaLnBrk="1" hangingPunct="1">
              <a:lnSpc>
                <a:spcPct val="90000"/>
              </a:lnSpc>
              <a:defRPr/>
            </a:pPr>
            <a:r>
              <a:rPr lang="es-MX" altLang="es-MX" sz="2800" b="1" dirty="0">
                <a:solidFill>
                  <a:srgbClr val="000000"/>
                </a:solidFill>
                <a:latin typeface="Georgia" panose="02040502050405020303" pitchFamily="18" charset="0"/>
              </a:rPr>
              <a:t>-DISOLUCIÓN PARCIAL-</a:t>
            </a:r>
          </a:p>
          <a:p>
            <a:pPr algn="ctr" eaLnBrk="1" hangingPunct="1">
              <a:lnSpc>
                <a:spcPct val="90000"/>
              </a:lnSpc>
              <a:defRPr/>
            </a:pPr>
            <a:r>
              <a:rPr lang="es-MX" altLang="es-MX" sz="2800" dirty="0">
                <a:solidFill>
                  <a:srgbClr val="000000"/>
                </a:solidFill>
                <a:latin typeface="Georgia" panose="02040502050405020303" pitchFamily="18" charset="0"/>
              </a:rPr>
              <a:t>(crítica)</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Retiro -total o parcial- (9, 220, 221)</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Exclusión o expulsión (14, 15, 35, 50, 230)</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Separación -total- (34, 38, 42, 57, 86, 206, 208, 228 Bis VIII, 273).</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Muerte (32, 56)</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Incapacidad (50 V y 57)</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Cancelación de </a:t>
            </a:r>
            <a:r>
              <a:rPr lang="es-MX" altLang="es-MX" sz="2400" i="1" dirty="0">
                <a:solidFill>
                  <a:srgbClr val="000000"/>
                </a:solidFill>
                <a:latin typeface="Georgia" panose="02040502050405020303" pitchFamily="18" charset="0"/>
              </a:rPr>
              <a:t>acciones pagadoras</a:t>
            </a:r>
            <a:r>
              <a:rPr lang="es-MX" altLang="es-MX" sz="2400" dirty="0">
                <a:solidFill>
                  <a:srgbClr val="000000"/>
                </a:solidFill>
                <a:latin typeface="Georgia" panose="02040502050405020303" pitchFamily="18" charset="0"/>
              </a:rPr>
              <a:t> (118-121, 208, 273).</a:t>
            </a:r>
          </a:p>
          <a:p>
            <a:pPr marL="369888" indent="-342900" algn="just" eaLnBrk="1" hangingPunct="1">
              <a:lnSpc>
                <a:spcPct val="90000"/>
              </a:lnSpc>
              <a:buFont typeface="Arial" panose="020B0604020202020204" pitchFamily="34" charset="0"/>
              <a:buChar char="•"/>
              <a:defRPr/>
            </a:pPr>
            <a:r>
              <a:rPr lang="es-MX" altLang="es-MX" sz="2400" dirty="0">
                <a:solidFill>
                  <a:srgbClr val="000000"/>
                </a:solidFill>
                <a:latin typeface="Georgia" panose="02040502050405020303" pitchFamily="18" charset="0"/>
              </a:rPr>
              <a:t>Acuerdo social (91 VII b), RD:162462</a:t>
            </a:r>
          </a:p>
          <a:p>
            <a:pPr algn="just" eaLnBrk="1" hangingPunct="1">
              <a:lnSpc>
                <a:spcPct val="90000"/>
              </a:lnSpc>
              <a:defRPr/>
            </a:pPr>
            <a:endParaRPr lang="es-MX" altLang="es-MX" sz="24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400" dirty="0">
              <a:solidFill>
                <a:srgbClr val="000000"/>
              </a:solidFill>
              <a:latin typeface="Georgia" panose="02040502050405020303" pitchFamily="18" charset="0"/>
            </a:endParaRPr>
          </a:p>
          <a:p>
            <a:pPr algn="ctr" eaLnBrk="1" hangingPunct="1">
              <a:lnSpc>
                <a:spcPct val="90000"/>
              </a:lnSpc>
              <a:defRPr/>
            </a:pPr>
            <a:r>
              <a:rPr lang="es-MX" altLang="es-MX" sz="2400" dirty="0">
                <a:solidFill>
                  <a:srgbClr val="000000"/>
                </a:solidFill>
                <a:latin typeface="Georgia" panose="02040502050405020303" pitchFamily="18" charset="0"/>
              </a:rPr>
              <a:t>No afecta a la sociedad ni a sus operaciones, a menos que…</a:t>
            </a:r>
          </a:p>
        </p:txBody>
      </p:sp>
    </p:spTree>
    <p:extLst>
      <p:ext uri="{BB962C8B-B14F-4D97-AF65-F5344CB8AC3E}">
        <p14:creationId xmlns:p14="http://schemas.microsoft.com/office/powerpoint/2010/main" val="356489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857169F-0954-BA87-F6E9-9A0C152A0C26}"/>
              </a:ext>
            </a:extLst>
          </p:cNvPr>
          <p:cNvSpPr txBox="1">
            <a:spLocks noChangeArrowheads="1"/>
          </p:cNvSpPr>
          <p:nvPr/>
        </p:nvSpPr>
        <p:spPr bwMode="auto">
          <a:xfrm>
            <a:off x="1614767" y="548528"/>
            <a:ext cx="84963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3200" b="1" dirty="0">
                <a:solidFill>
                  <a:srgbClr val="000000"/>
                </a:solidFill>
                <a:latin typeface="Georgia" panose="02040502050405020303" pitchFamily="18" charset="0"/>
              </a:rPr>
              <a:t>-DISOLUCIÓN TOTAL-</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800" b="1" dirty="0">
                <a:solidFill>
                  <a:srgbClr val="000000"/>
                </a:solidFill>
                <a:latin typeface="Georgia" panose="02040502050405020303" pitchFamily="18" charset="0"/>
              </a:rPr>
              <a:t>Regulación</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LGSM</a:t>
            </a:r>
          </a:p>
          <a:p>
            <a:pPr algn="ctr" eaLnBrk="1" hangingPunct="1">
              <a:lnSpc>
                <a:spcPct val="90000"/>
              </a:lnSpc>
            </a:pPr>
            <a:endParaRPr lang="es-MX" altLang="es-MX" sz="2800" b="1"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Capítulo X</a:t>
            </a:r>
          </a:p>
          <a:p>
            <a:pPr algn="ctr"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229 - 233</a:t>
            </a:r>
          </a:p>
        </p:txBody>
      </p:sp>
    </p:spTree>
    <p:extLst>
      <p:ext uri="{BB962C8B-B14F-4D97-AF65-F5344CB8AC3E}">
        <p14:creationId xmlns:p14="http://schemas.microsoft.com/office/powerpoint/2010/main" val="242991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18E27B63-F71A-0F26-6A1B-342145CEEDB6}"/>
              </a:ext>
            </a:extLst>
          </p:cNvPr>
          <p:cNvSpPr txBox="1">
            <a:spLocks noChangeArrowheads="1"/>
          </p:cNvSpPr>
          <p:nvPr/>
        </p:nvSpPr>
        <p:spPr bwMode="auto">
          <a:xfrm>
            <a:off x="1991285" y="871258"/>
            <a:ext cx="8496300" cy="4468916"/>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600" b="1" dirty="0">
                <a:solidFill>
                  <a:srgbClr val="000000"/>
                </a:solidFill>
                <a:latin typeface="Georgia" panose="02040502050405020303" pitchFamily="18" charset="0"/>
              </a:rPr>
              <a:t>Causas generales</a:t>
            </a:r>
            <a:endParaRPr lang="es-MX" altLang="es-MX" sz="36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Legal (229)</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Convencional (6 XIII).</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Acción personal corporativa (182 II, 184)</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Judicial (229 VI)</a:t>
            </a:r>
          </a:p>
        </p:txBody>
      </p:sp>
    </p:spTree>
    <p:extLst>
      <p:ext uri="{BB962C8B-B14F-4D97-AF65-F5344CB8AC3E}">
        <p14:creationId xmlns:p14="http://schemas.microsoft.com/office/powerpoint/2010/main" val="198323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955D1900-5370-E8E7-F470-A196162175DC}"/>
              </a:ext>
            </a:extLst>
          </p:cNvPr>
          <p:cNvSpPr txBox="1">
            <a:spLocks noChangeArrowheads="1"/>
          </p:cNvSpPr>
          <p:nvPr/>
        </p:nvSpPr>
        <p:spPr bwMode="auto">
          <a:xfrm>
            <a:off x="1847850" y="369233"/>
            <a:ext cx="8496300" cy="5355312"/>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4000" b="1" dirty="0" smtClean="0">
              <a:solidFill>
                <a:srgbClr val="000000"/>
              </a:solidFill>
              <a:latin typeface="Georgia" panose="02040502050405020303" pitchFamily="18" charset="0"/>
            </a:endParaRPr>
          </a:p>
          <a:p>
            <a:pPr algn="ctr" eaLnBrk="1" hangingPunct="1">
              <a:lnSpc>
                <a:spcPct val="90000"/>
              </a:lnSpc>
              <a:defRPr/>
            </a:pPr>
            <a:r>
              <a:rPr lang="es-MX" altLang="es-MX" sz="4000" b="1" dirty="0" smtClean="0">
                <a:solidFill>
                  <a:srgbClr val="000000"/>
                </a:solidFill>
                <a:latin typeface="Georgia" panose="02040502050405020303" pitchFamily="18" charset="0"/>
              </a:rPr>
              <a:t>Causas </a:t>
            </a:r>
            <a:r>
              <a:rPr lang="es-MX" altLang="es-MX" sz="4000" b="1" dirty="0">
                <a:solidFill>
                  <a:srgbClr val="000000"/>
                </a:solidFill>
                <a:latin typeface="Georgia" panose="02040502050405020303" pitchFamily="18" charset="0"/>
              </a:rPr>
              <a:t>específicas</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u="sng" dirty="0">
                <a:solidFill>
                  <a:srgbClr val="000000"/>
                </a:solidFill>
                <a:latin typeface="Georgia" panose="02040502050405020303" pitchFamily="18" charset="0"/>
              </a:rPr>
              <a:t>Cumplimiento del plazo</a:t>
            </a:r>
            <a:r>
              <a:rPr lang="es-MX" altLang="es-MX" sz="2000" dirty="0">
                <a:solidFill>
                  <a:srgbClr val="000000"/>
                </a:solidFill>
                <a:latin typeface="Georgia" panose="02040502050405020303" pitchFamily="18" charset="0"/>
              </a:rPr>
              <a:t> (229 I, 232 </a:t>
            </a:r>
            <a:r>
              <a:rPr lang="es-MX" altLang="es-MX" sz="2000" dirty="0" err="1">
                <a:solidFill>
                  <a:srgbClr val="000000"/>
                </a:solidFill>
                <a:latin typeface="Georgia" panose="02040502050405020303" pitchFamily="18" charset="0"/>
              </a:rPr>
              <a:t>pp</a:t>
            </a:r>
            <a:r>
              <a:rPr lang="es-MX" altLang="es-MX" sz="2000" dirty="0">
                <a:solidFill>
                  <a:srgbClr val="000000"/>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Consecución del objeto (229 II)</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Imposibilidad de continuar desarrollando el objeto (229 II)</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Acuerdo de los socios (229 III)</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Número de socios inferior a dos (229 IV)</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Pérdida de las dos terceras partes capital social (229 V)</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Por resolución judicial o administrativa (229 VI)</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Por no presentar información financiera SAS (272 2º p)</a:t>
            </a: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Por preverlo los estatutos -convencional- (6 XII) RD:162462</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40107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925FCB42-9231-001B-1A9F-332E78EB9625}"/>
              </a:ext>
            </a:extLst>
          </p:cNvPr>
          <p:cNvSpPr txBox="1">
            <a:spLocks noChangeArrowheads="1"/>
          </p:cNvSpPr>
          <p:nvPr/>
        </p:nvSpPr>
        <p:spPr bwMode="auto">
          <a:xfrm>
            <a:off x="1399054" y="695944"/>
            <a:ext cx="9393891" cy="5466112"/>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2800" b="1" dirty="0">
                <a:solidFill>
                  <a:srgbClr val="000000"/>
                </a:solidFill>
              </a:rPr>
              <a:t>-REMOCIÓN DE CAUSALES DE DISOLUCIÓN-</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Prórroga oportuna del plazo -antes de su expiración-, o bien, creación de una nueva sociedad (229 I)</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Modificar objeto (229 II)</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Recapacitación de los socios (229 III)</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Adición de socio-s- (229 IV)</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Reconstitución del activo patrimonial o disminución formal del capital social (229 V)</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Modificación de los estatutos (6 XII)</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p:txBody>
      </p:sp>
    </p:spTree>
    <p:extLst>
      <p:ext uri="{BB962C8B-B14F-4D97-AF65-F5344CB8AC3E}">
        <p14:creationId xmlns:p14="http://schemas.microsoft.com/office/powerpoint/2010/main" val="114113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829A57E6-0C91-461A-D72A-9809E89ED539}"/>
              </a:ext>
            </a:extLst>
          </p:cNvPr>
          <p:cNvSpPr txBox="1">
            <a:spLocks noChangeArrowheads="1"/>
          </p:cNvSpPr>
          <p:nvPr/>
        </p:nvSpPr>
        <p:spPr bwMode="auto">
          <a:xfrm>
            <a:off x="1847850" y="207869"/>
            <a:ext cx="8496300" cy="5632311"/>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r>
              <a:rPr lang="es-MX" altLang="es-MX" sz="3200" b="1" dirty="0">
                <a:solidFill>
                  <a:srgbClr val="000000"/>
                </a:solidFill>
                <a:latin typeface="Georgia" panose="02040502050405020303" pitchFamily="18" charset="0"/>
              </a:rPr>
              <a:t>-TIPOS-</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parcial (razones internas o subjetivas);</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total (razones externas u objetivas);</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legal: </a:t>
            </a:r>
            <a:r>
              <a:rPr lang="es-MX" altLang="es-MX" sz="2000" i="1" dirty="0">
                <a:solidFill>
                  <a:srgbClr val="000000"/>
                </a:solidFill>
                <a:latin typeface="Georgia" panose="02040502050405020303" pitchFamily="18" charset="0"/>
              </a:rPr>
              <a:t>general o especial</a:t>
            </a:r>
            <a:r>
              <a:rPr lang="es-MX" altLang="es-MX" sz="2000" dirty="0">
                <a:solidFill>
                  <a:srgbClr val="000000"/>
                </a:solidFill>
                <a:latin typeface="Georgia" panose="02040502050405020303" pitchFamily="18" charset="0"/>
              </a:rPr>
              <a:t>.</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estatutaria o convencional.</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a:t>
            </a:r>
            <a:r>
              <a:rPr lang="es-MX" altLang="es-MX" sz="2000" i="1" dirty="0">
                <a:solidFill>
                  <a:srgbClr val="000000"/>
                </a:solidFill>
                <a:latin typeface="Georgia" panose="02040502050405020303" pitchFamily="18" charset="0"/>
              </a:rPr>
              <a:t>ipso iure; de oficio; </a:t>
            </a:r>
            <a:r>
              <a:rPr lang="es-MX" altLang="es-MX" sz="2000" i="1" dirty="0" err="1">
                <a:solidFill>
                  <a:srgbClr val="000000"/>
                </a:solidFill>
                <a:latin typeface="Georgia" panose="02040502050405020303" pitchFamily="18" charset="0"/>
              </a:rPr>
              <a:t>ope</a:t>
            </a:r>
            <a:r>
              <a:rPr lang="es-MX" altLang="es-MX" sz="2000" i="1" dirty="0">
                <a:solidFill>
                  <a:srgbClr val="000000"/>
                </a:solidFill>
                <a:latin typeface="Georgia" panose="02040502050405020303" pitchFamily="18" charset="0"/>
              </a:rPr>
              <a:t> </a:t>
            </a:r>
            <a:r>
              <a:rPr lang="es-MX" altLang="es-MX" sz="2000" i="1" dirty="0" err="1">
                <a:solidFill>
                  <a:srgbClr val="000000"/>
                </a:solidFill>
                <a:latin typeface="Georgia" panose="02040502050405020303" pitchFamily="18" charset="0"/>
              </a:rPr>
              <a:t>legis</a:t>
            </a:r>
            <a:endParaRPr lang="es-MX" altLang="es-MX" sz="2000" i="1"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Disolución </a:t>
            </a:r>
            <a:r>
              <a:rPr lang="es-MX" altLang="es-MX" sz="2000" i="1" dirty="0">
                <a:solidFill>
                  <a:srgbClr val="000000"/>
                </a:solidFill>
                <a:latin typeface="Georgia" panose="02040502050405020303" pitchFamily="18" charset="0"/>
              </a:rPr>
              <a:t>ipso facto; a petición de parte; ex </a:t>
            </a:r>
            <a:r>
              <a:rPr lang="es-MX" altLang="es-MX" sz="2000" i="1" dirty="0" err="1" smtClean="0">
                <a:solidFill>
                  <a:srgbClr val="000000"/>
                </a:solidFill>
                <a:latin typeface="Georgia" panose="02040502050405020303" pitchFamily="18" charset="0"/>
              </a:rPr>
              <a:t>voluntate</a:t>
            </a:r>
            <a:endParaRPr lang="es-MX" altLang="es-MX" sz="2000" i="1"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54952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744C311A-4CF8-E078-70F7-A4FA7EC34DD7}"/>
              </a:ext>
            </a:extLst>
          </p:cNvPr>
          <p:cNvSpPr txBox="1"/>
          <p:nvPr/>
        </p:nvSpPr>
        <p:spPr>
          <a:xfrm>
            <a:off x="2359025" y="533400"/>
            <a:ext cx="3297237" cy="3846513"/>
          </a:xfrm>
          <a:prstGeom prst="rect">
            <a:avLst/>
          </a:prstGeom>
          <a:noFill/>
        </p:spPr>
        <p:txBody>
          <a:bodyPr>
            <a:spAutoFit/>
          </a:bodyPr>
          <a:lstStyle/>
          <a:p>
            <a:pPr algn="ctr" eaLnBrk="1" hangingPunct="1">
              <a:defRPr/>
            </a:pPr>
            <a:endParaRPr lang="es-MX" sz="3600" b="1" dirty="0">
              <a:latin typeface="+mj-lt"/>
            </a:endParaRPr>
          </a:p>
          <a:p>
            <a:pPr algn="ctr" eaLnBrk="1" hangingPunct="1">
              <a:defRPr/>
            </a:pPr>
            <a:endParaRPr lang="es-MX" sz="3600" b="1" dirty="0">
              <a:latin typeface="+mj-lt"/>
            </a:endParaRPr>
          </a:p>
          <a:p>
            <a:pPr algn="ctr" eaLnBrk="1" hangingPunct="1">
              <a:defRPr/>
            </a:pPr>
            <a:endParaRPr lang="es-MX" sz="3600" b="1" dirty="0">
              <a:latin typeface="+mj-lt"/>
            </a:endParaRPr>
          </a:p>
          <a:p>
            <a:pPr algn="ctr" eaLnBrk="1" hangingPunct="1">
              <a:defRPr/>
            </a:pPr>
            <a:endParaRPr lang="es-MX" sz="3600" b="1" dirty="0">
              <a:latin typeface="+mj-lt"/>
            </a:endParaRPr>
          </a:p>
          <a:p>
            <a:pPr algn="ctr" eaLnBrk="1" hangingPunct="1">
              <a:defRPr/>
            </a:pPr>
            <a:endParaRPr lang="es-MX" sz="3600" b="1" dirty="0">
              <a:latin typeface="+mj-lt"/>
            </a:endParaRPr>
          </a:p>
          <a:p>
            <a:pPr algn="ctr" eaLnBrk="1" hangingPunct="1">
              <a:defRPr/>
            </a:pPr>
            <a:endParaRPr lang="es-MX" sz="2000" b="1" dirty="0">
              <a:latin typeface="Californian FB" pitchFamily="18" charset="0"/>
            </a:endParaRPr>
          </a:p>
          <a:p>
            <a:pPr algn="ctr" eaLnBrk="1" hangingPunct="1">
              <a:defRPr/>
            </a:pPr>
            <a:endParaRPr lang="es-MX" sz="4400" b="1" dirty="0">
              <a:latin typeface="Californian FB" pitchFamily="18" charset="0"/>
            </a:endParaRPr>
          </a:p>
        </p:txBody>
      </p:sp>
      <p:pic>
        <p:nvPicPr>
          <p:cNvPr id="4" name="Picture 13" descr="Notaria164">
            <a:extLst>
              <a:ext uri="{FF2B5EF4-FFF2-40B4-BE49-F238E27FC236}">
                <a16:creationId xmlns:a16="http://schemas.microsoft.com/office/drawing/2014/main" xmlns="" id="{7BEC5A6B-5B95-926C-0E23-E393130C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519" y="358119"/>
            <a:ext cx="1427162" cy="1183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8 Subtítulo">
            <a:extLst>
              <a:ext uri="{FF2B5EF4-FFF2-40B4-BE49-F238E27FC236}">
                <a16:creationId xmlns:a16="http://schemas.microsoft.com/office/drawing/2014/main" xmlns="" id="{571CDEB3-9ECC-14FC-99EB-BFA2F457745F}"/>
              </a:ext>
            </a:extLst>
          </p:cNvPr>
          <p:cNvSpPr txBox="1">
            <a:spLocks/>
          </p:cNvSpPr>
          <p:nvPr/>
        </p:nvSpPr>
        <p:spPr>
          <a:xfrm>
            <a:off x="2970212" y="2762250"/>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None/>
              <a:defRPr/>
            </a:pPr>
            <a:endParaRPr lang="es-MX"/>
          </a:p>
          <a:p>
            <a:pPr>
              <a:buFont typeface="Wingdings 2" panose="05020102010507070707" pitchFamily="18" charset="2"/>
              <a:buNone/>
              <a:defRPr/>
            </a:pPr>
            <a:endParaRPr lang="es-MX" sz="3700" i="1" dirty="0">
              <a:solidFill>
                <a:schemeClr val="bg1"/>
              </a:solidFill>
              <a:latin typeface="Californian FB" pitchFamily="18" charset="0"/>
            </a:endParaRPr>
          </a:p>
        </p:txBody>
      </p:sp>
      <p:sp>
        <p:nvSpPr>
          <p:cNvPr id="7" name="5 Título">
            <a:extLst>
              <a:ext uri="{FF2B5EF4-FFF2-40B4-BE49-F238E27FC236}">
                <a16:creationId xmlns:a16="http://schemas.microsoft.com/office/drawing/2014/main" xmlns="" id="{3955C188-EC60-CAEC-462F-BBC11438E697}"/>
              </a:ext>
            </a:extLst>
          </p:cNvPr>
          <p:cNvSpPr txBox="1">
            <a:spLocks/>
          </p:cNvSpPr>
          <p:nvPr/>
        </p:nvSpPr>
        <p:spPr>
          <a:xfrm>
            <a:off x="1104900" y="3083720"/>
            <a:ext cx="9982200" cy="175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s-MX" sz="6600" b="1" dirty="0">
                <a:solidFill>
                  <a:srgbClr val="92D050"/>
                </a:solidFill>
              </a:rPr>
              <a:t>Disolución y Liquidación </a:t>
            </a:r>
            <a:br>
              <a:rPr lang="es-MX" altLang="es-MX" sz="6600" b="1" dirty="0">
                <a:solidFill>
                  <a:srgbClr val="92D050"/>
                </a:solidFill>
              </a:rPr>
            </a:br>
            <a:r>
              <a:rPr lang="es-MX" altLang="es-MX" sz="6600" b="1" dirty="0">
                <a:solidFill>
                  <a:srgbClr val="92D050"/>
                </a:solidFill>
              </a:rPr>
              <a:t>de Sociedades Mercantiles</a:t>
            </a:r>
          </a:p>
        </p:txBody>
      </p:sp>
      <p:sp>
        <p:nvSpPr>
          <p:cNvPr id="8" name="4 Marcador de fecha">
            <a:extLst>
              <a:ext uri="{FF2B5EF4-FFF2-40B4-BE49-F238E27FC236}">
                <a16:creationId xmlns:a16="http://schemas.microsoft.com/office/drawing/2014/main" xmlns="" id="{8DE008D0-B64D-1DD7-5796-F3051CA81B1D}"/>
              </a:ext>
            </a:extLst>
          </p:cNvPr>
          <p:cNvSpPr>
            <a:spLocks noGrp="1"/>
          </p:cNvSpPr>
          <p:nvPr>
            <p:ph type="dt" sz="quarter" idx="10"/>
          </p:nvPr>
        </p:nvSpPr>
        <p:spPr>
          <a:xfrm>
            <a:off x="8616950" y="5503070"/>
            <a:ext cx="3044825" cy="365125"/>
          </a:xfrm>
        </p:spPr>
        <p:txBody>
          <a:bodyPr/>
          <a:lstStyle/>
          <a:p>
            <a:pPr algn="r">
              <a:defRPr/>
            </a:pPr>
            <a:r>
              <a:rPr lang="es-MX" sz="1500" dirty="0"/>
              <a:t>28 de abril 2022</a:t>
            </a:r>
          </a:p>
        </p:txBody>
      </p:sp>
    </p:spTree>
    <p:extLst>
      <p:ext uri="{BB962C8B-B14F-4D97-AF65-F5344CB8AC3E}">
        <p14:creationId xmlns:p14="http://schemas.microsoft.com/office/powerpoint/2010/main" val="423269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C055687-7937-F639-C918-1EE1A64FAB28}"/>
              </a:ext>
            </a:extLst>
          </p:cNvPr>
          <p:cNvSpPr txBox="1">
            <a:spLocks noChangeArrowheads="1"/>
          </p:cNvSpPr>
          <p:nvPr/>
        </p:nvSpPr>
        <p:spPr bwMode="auto">
          <a:xfrm>
            <a:off x="1847850" y="387163"/>
            <a:ext cx="84963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b="1" dirty="0">
                <a:solidFill>
                  <a:srgbClr val="000000"/>
                </a:solidFill>
                <a:latin typeface="Georgia" panose="02040502050405020303" pitchFamily="18" charset="0"/>
              </a:rPr>
              <a:t>-PROCESO CORPORATIVO-</a:t>
            </a: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1.</a:t>
            </a:r>
            <a:r>
              <a:rPr lang="es-MX" altLang="es-MX" sz="2000" dirty="0">
                <a:solidFill>
                  <a:srgbClr val="000000"/>
                </a:solidFill>
                <a:latin typeface="Georgia" panose="02040502050405020303" pitchFamily="18" charset="0"/>
              </a:rPr>
              <a:t> CONVOCATORIA. Se debe llamar a los accionistas o socios para tomar las resoluciones pertinentes (81; 183, 184, 186, 187 y  188)</a:t>
            </a: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2.</a:t>
            </a:r>
            <a:r>
              <a:rPr lang="es-MX" altLang="es-MX" sz="2000" dirty="0">
                <a:solidFill>
                  <a:srgbClr val="000000"/>
                </a:solidFill>
                <a:latin typeface="Georgia" panose="02040502050405020303" pitchFamily="18" charset="0"/>
              </a:rPr>
              <a:t> ASAMBLEA. Celebrarse una asamblea general extraordinaria (78 XI; 182 II 190).</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3.</a:t>
            </a:r>
            <a:r>
              <a:rPr lang="es-MX" altLang="es-MX" sz="2000" dirty="0">
                <a:solidFill>
                  <a:srgbClr val="000000"/>
                </a:solidFill>
                <a:latin typeface="Georgia" panose="02040502050405020303" pitchFamily="18" charset="0"/>
              </a:rPr>
              <a:t> ACUERDO DE DISOLUCIÓN. Declaración expresa -reconocimiento- de existencia de causa disolutiva total por parte del órgano decisorio o deliberativo (232 1 y 2 p).</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4.</a:t>
            </a:r>
            <a:r>
              <a:rPr lang="es-MX" altLang="es-MX" sz="2000" dirty="0">
                <a:solidFill>
                  <a:srgbClr val="000000"/>
                </a:solidFill>
                <a:latin typeface="Georgia" panose="02040502050405020303" pitchFamily="18" charset="0"/>
              </a:rPr>
              <a:t> DESIGNACIÓN DE LIQUIDADOR. Se deben nombrar a los que llevarán las riendas del proceso: liquidadores (236).</a:t>
            </a:r>
          </a:p>
        </p:txBody>
      </p:sp>
    </p:spTree>
    <p:extLst>
      <p:ext uri="{BB962C8B-B14F-4D97-AF65-F5344CB8AC3E}">
        <p14:creationId xmlns:p14="http://schemas.microsoft.com/office/powerpoint/2010/main" val="54525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7CAAD05-4416-F3D4-5533-40276B31AD3D}"/>
              </a:ext>
            </a:extLst>
          </p:cNvPr>
          <p:cNvSpPr txBox="1">
            <a:spLocks noChangeArrowheads="1"/>
          </p:cNvSpPr>
          <p:nvPr/>
        </p:nvSpPr>
        <p:spPr bwMode="auto">
          <a:xfrm>
            <a:off x="1847850" y="1166842"/>
            <a:ext cx="8496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5.</a:t>
            </a:r>
            <a:r>
              <a:rPr lang="es-MX" altLang="es-MX" sz="2000" dirty="0">
                <a:solidFill>
                  <a:srgbClr val="000000"/>
                </a:solidFill>
                <a:latin typeface="Georgia" panose="02040502050405020303" pitchFamily="18" charset="0"/>
              </a:rPr>
              <a:t> DEMÁS ACUERDOS. No sólo la designación de liquidadores sino diversas resoluciones necesarias.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6.</a:t>
            </a:r>
            <a:r>
              <a:rPr lang="es-MX" altLang="es-MX" sz="2000" dirty="0">
                <a:solidFill>
                  <a:srgbClr val="000000"/>
                </a:solidFill>
                <a:latin typeface="Georgia" panose="02040502050405020303" pitchFamily="18" charset="0"/>
              </a:rPr>
              <a:t> PROTOCOLIZACIÓN. Se protocoliza el acta ante notario, quien solicitará diversa documentación (194).</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7.</a:t>
            </a:r>
            <a:r>
              <a:rPr lang="es-MX" altLang="es-MX" sz="2000" dirty="0">
                <a:solidFill>
                  <a:srgbClr val="000000"/>
                </a:solidFill>
                <a:latin typeface="Georgia" panose="02040502050405020303" pitchFamily="18" charset="0"/>
              </a:rPr>
              <a:t> INSCRIPCIÓN. Se inscribe en el RPC el acuerdo de disolución y de las demás resoluciones -no el testimonio del instrumento notarial- (194 up).</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8. </a:t>
            </a:r>
            <a:r>
              <a:rPr lang="es-MX" altLang="es-MX" sz="2000" dirty="0">
                <a:solidFill>
                  <a:srgbClr val="000000"/>
                </a:solidFill>
                <a:latin typeface="Georgia" panose="02040502050405020303" pitchFamily="18" charset="0"/>
              </a:rPr>
              <a:t>PREPARACIÓN PARA LIQUIDACIÓN. Desarrollar los actos y diligencias posteriores y concernientes al inicio de la liquidación.</a:t>
            </a:r>
          </a:p>
          <a:p>
            <a:pPr algn="just" eaLnBrk="1" hangingPunct="1">
              <a:lnSpc>
                <a:spcPct val="90000"/>
              </a:lnSpc>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80071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3D53B121-C0C5-01A6-C858-126BEC4AA091}"/>
              </a:ext>
            </a:extLst>
          </p:cNvPr>
          <p:cNvSpPr txBox="1">
            <a:spLocks noChangeArrowheads="1"/>
          </p:cNvSpPr>
          <p:nvPr/>
        </p:nvSpPr>
        <p:spPr bwMode="auto">
          <a:xfrm>
            <a:off x="2063002" y="458880"/>
            <a:ext cx="8496300"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800" b="1" dirty="0">
                <a:solidFill>
                  <a:srgbClr val="000000"/>
                </a:solidFill>
                <a:latin typeface="Georgia" panose="02040502050405020303" pitchFamily="18" charset="0"/>
              </a:rPr>
              <a:t>-EFECTOS-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1.</a:t>
            </a:r>
            <a:r>
              <a:rPr lang="es-MX" altLang="es-MX" sz="2000" dirty="0">
                <a:solidFill>
                  <a:srgbClr val="000000"/>
                </a:solidFill>
                <a:latin typeface="Georgia" panose="02040502050405020303" pitchFamily="18" charset="0"/>
              </a:rPr>
              <a:t> No celebración de </a:t>
            </a:r>
            <a:r>
              <a:rPr lang="es-MX" altLang="es-MX" sz="2000" u="sng" dirty="0">
                <a:solidFill>
                  <a:srgbClr val="000000"/>
                </a:solidFill>
                <a:latin typeface="Georgia" panose="02040502050405020303" pitchFamily="18" charset="0"/>
              </a:rPr>
              <a:t>operaciones nuevas</a:t>
            </a:r>
            <a:r>
              <a:rPr lang="es-MX" altLang="es-MX" sz="2000" dirty="0">
                <a:solidFill>
                  <a:srgbClr val="000000"/>
                </a:solidFill>
                <a:latin typeface="Georgia" panose="02040502050405020303" pitchFamily="18" charset="0"/>
              </a:rPr>
              <a:t> propias del objeto social -desde el momento del reconocimiento de la causa-, incluso sin protocolizar o inscribir; pero deben concluirse las pendientes (233).</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2. </a:t>
            </a:r>
            <a:r>
              <a:rPr lang="es-MX" altLang="es-MX" sz="2000" dirty="0">
                <a:solidFill>
                  <a:srgbClr val="000000"/>
                </a:solidFill>
                <a:latin typeface="Georgia" panose="02040502050405020303" pitchFamily="18" charset="0"/>
              </a:rPr>
              <a:t>Pone fin a la vida activa de la sociedad por conducto de sus administradores (233).</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3.</a:t>
            </a:r>
            <a:r>
              <a:rPr lang="es-MX" altLang="es-MX" sz="2000" dirty="0">
                <a:solidFill>
                  <a:srgbClr val="000000"/>
                </a:solidFill>
                <a:latin typeface="Georgia" panose="02040502050405020303" pitchFamily="18" charset="0"/>
              </a:rPr>
              <a:t> Los demás órganos siguen normales (238, 242 V).</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4.</a:t>
            </a:r>
            <a:r>
              <a:rPr lang="es-MX" altLang="es-MX" sz="2000" dirty="0">
                <a:solidFill>
                  <a:srgbClr val="000000"/>
                </a:solidFill>
                <a:latin typeface="Georgia" panose="02040502050405020303" pitchFamily="18" charset="0"/>
              </a:rPr>
              <a:t> Se coloca en estado de </a:t>
            </a:r>
            <a:r>
              <a:rPr lang="es-MX" altLang="es-MX" sz="2000" i="1" dirty="0">
                <a:solidFill>
                  <a:srgbClr val="000000"/>
                </a:solidFill>
                <a:latin typeface="Georgia" panose="02040502050405020303" pitchFamily="18" charset="0"/>
              </a:rPr>
              <a:t>liquidación</a:t>
            </a:r>
            <a:r>
              <a:rPr lang="es-MX" altLang="es-MX" sz="2000" dirty="0">
                <a:solidFill>
                  <a:srgbClr val="000000"/>
                </a:solidFill>
                <a:latin typeface="Georgia" panose="02040502050405020303" pitchFamily="18" charset="0"/>
              </a:rPr>
              <a:t>, sólo subsiste y encamina para la terminación o resolución de las relaciones o vínculos respectivos (234). </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None/>
            </a:pPr>
            <a:r>
              <a:rPr lang="es-MX" altLang="es-MX" sz="2000" b="1" dirty="0">
                <a:solidFill>
                  <a:srgbClr val="000000"/>
                </a:solidFill>
                <a:latin typeface="Georgia" panose="02040502050405020303" pitchFamily="18" charset="0"/>
              </a:rPr>
              <a:t>5.</a:t>
            </a:r>
            <a:r>
              <a:rPr lang="es-MX" altLang="es-MX" sz="2000" dirty="0">
                <a:solidFill>
                  <a:srgbClr val="000000"/>
                </a:solidFill>
                <a:latin typeface="Georgia" panose="02040502050405020303" pitchFamily="18" charset="0"/>
              </a:rPr>
              <a:t> Sustitución de representación legal: </a:t>
            </a:r>
            <a:r>
              <a:rPr lang="es-MX" altLang="es-MX" sz="2000" i="1" dirty="0">
                <a:solidFill>
                  <a:srgbClr val="000000"/>
                </a:solidFill>
                <a:latin typeface="Georgia" panose="02040502050405020303" pitchFamily="18" charset="0"/>
              </a:rPr>
              <a:t>liquidadores por administradores</a:t>
            </a:r>
            <a:r>
              <a:rPr lang="es-MX" altLang="es-MX" sz="2000" dirty="0">
                <a:solidFill>
                  <a:srgbClr val="000000"/>
                </a:solidFill>
                <a:latin typeface="Georgia" panose="02040502050405020303" pitchFamily="18" charset="0"/>
              </a:rPr>
              <a:t> (235, 237).</a:t>
            </a:r>
          </a:p>
        </p:txBody>
      </p:sp>
    </p:spTree>
    <p:extLst>
      <p:ext uri="{BB962C8B-B14F-4D97-AF65-F5344CB8AC3E}">
        <p14:creationId xmlns:p14="http://schemas.microsoft.com/office/powerpoint/2010/main" val="393705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7A54D44F-4C4C-EF34-9961-3E7ADD434FA0}"/>
              </a:ext>
            </a:extLst>
          </p:cNvPr>
          <p:cNvSpPr txBox="1">
            <a:spLocks noChangeArrowheads="1"/>
          </p:cNvSpPr>
          <p:nvPr/>
        </p:nvSpPr>
        <p:spPr bwMode="auto">
          <a:xfrm>
            <a:off x="1255619" y="557444"/>
            <a:ext cx="10595723"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400" b="1" dirty="0">
              <a:solidFill>
                <a:srgbClr val="000000"/>
              </a:solidFill>
              <a:latin typeface="Georgia" panose="02040502050405020303" pitchFamily="18" charset="0"/>
            </a:endParaRPr>
          </a:p>
          <a:p>
            <a:pPr algn="just" eaLnBrk="1" hangingPunct="1">
              <a:lnSpc>
                <a:spcPct val="90000"/>
              </a:lnSpc>
            </a:pPr>
            <a:r>
              <a:rPr lang="es-MX" altLang="es-MX" sz="2400" b="1" dirty="0">
                <a:solidFill>
                  <a:srgbClr val="000000"/>
                </a:solidFill>
                <a:latin typeface="Georgia" panose="02040502050405020303" pitchFamily="18" charset="0"/>
              </a:rPr>
              <a:t>6.</a:t>
            </a:r>
            <a:r>
              <a:rPr lang="es-MX" altLang="es-MX" sz="2400" dirty="0">
                <a:solidFill>
                  <a:srgbClr val="000000"/>
                </a:solidFill>
                <a:latin typeface="Georgia" panose="02040502050405020303" pitchFamily="18" charset="0"/>
              </a:rPr>
              <a:t> No conlleva la muerte o desaparición de la sociedad, pues aún conserva personalidad jurídica: implicaciones jurídicas, económicas, sociales, fiscales y contables (244). Puede celebrar nuevas operaciones para efectos de liquidación.</a:t>
            </a:r>
          </a:p>
          <a:p>
            <a:pPr algn="just" eaLnBrk="1" hangingPunct="1">
              <a:lnSpc>
                <a:spcPct val="90000"/>
              </a:lnSpc>
            </a:pPr>
            <a:endParaRPr lang="es-MX" altLang="es-MX" sz="2400" dirty="0">
              <a:solidFill>
                <a:srgbClr val="000000"/>
              </a:solidFill>
              <a:latin typeface="Georgia" panose="02040502050405020303" pitchFamily="18" charset="0"/>
            </a:endParaRPr>
          </a:p>
          <a:p>
            <a:pPr algn="just" eaLnBrk="1" hangingPunct="1">
              <a:lnSpc>
                <a:spcPct val="90000"/>
              </a:lnSpc>
            </a:pPr>
            <a:endParaRPr lang="es-MX" altLang="es-MX" sz="2400" b="1" dirty="0">
              <a:solidFill>
                <a:srgbClr val="000000"/>
              </a:solidFill>
              <a:latin typeface="Georgia" panose="02040502050405020303" pitchFamily="18" charset="0"/>
            </a:endParaRPr>
          </a:p>
          <a:p>
            <a:pPr algn="just" eaLnBrk="1" hangingPunct="1">
              <a:lnSpc>
                <a:spcPct val="90000"/>
              </a:lnSpc>
            </a:pPr>
            <a:r>
              <a:rPr lang="es-MX" altLang="es-MX" sz="2400" b="1" dirty="0">
                <a:solidFill>
                  <a:srgbClr val="000000"/>
                </a:solidFill>
                <a:latin typeface="Georgia" panose="02040502050405020303" pitchFamily="18" charset="0"/>
              </a:rPr>
              <a:t>7.</a:t>
            </a:r>
            <a:r>
              <a:rPr lang="es-MX" altLang="es-MX" sz="2400" dirty="0">
                <a:solidFill>
                  <a:srgbClr val="000000"/>
                </a:solidFill>
                <a:latin typeface="Georgia" panose="02040502050405020303" pitchFamily="18" charset="0"/>
              </a:rPr>
              <a:t> No modifica los compromisos contraídos: </a:t>
            </a:r>
            <a:r>
              <a:rPr lang="es-MX" altLang="es-MX" sz="2400" i="1" dirty="0">
                <a:solidFill>
                  <a:srgbClr val="000000"/>
                </a:solidFill>
                <a:latin typeface="Georgia" panose="02040502050405020303" pitchFamily="18" charset="0"/>
              </a:rPr>
              <a:t>continua con su vida </a:t>
            </a:r>
            <a:r>
              <a:rPr lang="es-MX" altLang="es-MX" sz="2400" i="1" dirty="0" smtClean="0">
                <a:solidFill>
                  <a:srgbClr val="000000"/>
                </a:solidFill>
                <a:latin typeface="Georgia" panose="02040502050405020303" pitchFamily="18" charset="0"/>
              </a:rPr>
              <a:t>social limitada</a:t>
            </a:r>
            <a:r>
              <a:rPr lang="es-MX" altLang="es-MX" sz="2400" dirty="0" smtClean="0">
                <a:solidFill>
                  <a:srgbClr val="000000"/>
                </a:solidFill>
                <a:latin typeface="Georgia" panose="02040502050405020303" pitchFamily="18" charset="0"/>
              </a:rPr>
              <a:t>.</a:t>
            </a:r>
            <a:endParaRPr lang="es-MX" altLang="es-MX" sz="2400" dirty="0">
              <a:solidFill>
                <a:srgbClr val="000000"/>
              </a:solidFill>
              <a:latin typeface="Georgia" panose="02040502050405020303" pitchFamily="18" charset="0"/>
            </a:endParaRPr>
          </a:p>
          <a:p>
            <a:pPr algn="just" eaLnBrk="1" hangingPunct="1">
              <a:lnSpc>
                <a:spcPct val="90000"/>
              </a:lnSpc>
            </a:pPr>
            <a:endParaRPr lang="es-MX" altLang="es-MX" sz="2400" dirty="0">
              <a:solidFill>
                <a:srgbClr val="000000"/>
              </a:solidFill>
              <a:latin typeface="Georgia" panose="02040502050405020303" pitchFamily="18" charset="0"/>
            </a:endParaRPr>
          </a:p>
          <a:p>
            <a:pPr algn="just" eaLnBrk="1" hangingPunct="1">
              <a:lnSpc>
                <a:spcPct val="90000"/>
              </a:lnSpc>
            </a:pPr>
            <a:endParaRPr lang="es-MX" altLang="es-MX" sz="2400" dirty="0">
              <a:solidFill>
                <a:srgbClr val="000000"/>
              </a:solidFill>
              <a:latin typeface="Georgia" panose="02040502050405020303" pitchFamily="18" charset="0"/>
            </a:endParaRPr>
          </a:p>
          <a:p>
            <a:pPr algn="just" eaLnBrk="1" hangingPunct="1">
              <a:lnSpc>
                <a:spcPct val="90000"/>
              </a:lnSpc>
            </a:pPr>
            <a:r>
              <a:rPr lang="es-MX" altLang="es-MX" sz="2400" b="1" dirty="0">
                <a:solidFill>
                  <a:srgbClr val="000000"/>
                </a:solidFill>
                <a:latin typeface="Georgia" panose="02040502050405020303" pitchFamily="18" charset="0"/>
              </a:rPr>
              <a:t>8.</a:t>
            </a:r>
            <a:r>
              <a:rPr lang="es-MX" altLang="es-MX" sz="2400" dirty="0">
                <a:solidFill>
                  <a:srgbClr val="000000"/>
                </a:solidFill>
                <a:latin typeface="Georgia" panose="02040502050405020303" pitchFamily="18" charset="0"/>
              </a:rPr>
              <a:t> El fin social se transforma: ya no se desarrollará el objeto social para el cual fue creada, sino ahora sólo subsiste para liquidar, es decir, sólo con el fin de terminar los pendientes: </a:t>
            </a:r>
            <a:r>
              <a:rPr lang="es-MX" altLang="es-MX" sz="2400" i="1" dirty="0">
                <a:solidFill>
                  <a:srgbClr val="000000"/>
                </a:solidFill>
                <a:latin typeface="Georgia" panose="02040502050405020303" pitchFamily="18" charset="0"/>
              </a:rPr>
              <a:t>Se modifica la actividad productiva, ordinaria empresarial, por una actividad extintiva o de liquidación.</a:t>
            </a:r>
            <a:endParaRPr lang="es-MX" altLang="es-MX" sz="2400" dirty="0">
              <a:solidFill>
                <a:srgbClr val="000000"/>
              </a:solidFill>
              <a:latin typeface="Georgia" panose="02040502050405020303" pitchFamily="18" charset="0"/>
            </a:endParaRPr>
          </a:p>
          <a:p>
            <a:pPr algn="just" eaLnBrk="1" hangingPunct="1">
              <a:lnSpc>
                <a:spcPct val="90000"/>
              </a:lnSpc>
            </a:pPr>
            <a:endParaRPr lang="es-MX" altLang="es-MX" sz="2400" dirty="0">
              <a:solidFill>
                <a:srgbClr val="000000"/>
              </a:solidFill>
              <a:latin typeface="Georgia" panose="02040502050405020303" pitchFamily="18" charset="0"/>
            </a:endParaRPr>
          </a:p>
          <a:p>
            <a:pPr algn="just" eaLnBrk="1" hangingPunct="1">
              <a:lnSpc>
                <a:spcPct val="90000"/>
              </a:lnSpc>
            </a:pPr>
            <a:endParaRPr lang="es-MX" altLang="es-MX" sz="2400" dirty="0">
              <a:solidFill>
                <a:srgbClr val="000000"/>
              </a:solidFill>
              <a:latin typeface="Georgia" panose="02040502050405020303" pitchFamily="18" charset="0"/>
            </a:endParaRPr>
          </a:p>
          <a:p>
            <a:pPr algn="just" eaLnBrk="1" hangingPunct="1">
              <a:lnSpc>
                <a:spcPct val="90000"/>
              </a:lnSpc>
            </a:pPr>
            <a:r>
              <a:rPr lang="es-MX" altLang="es-MX" sz="2400" b="1" dirty="0">
                <a:solidFill>
                  <a:srgbClr val="000000"/>
                </a:solidFill>
                <a:latin typeface="Georgia" panose="02040502050405020303" pitchFamily="18" charset="0"/>
              </a:rPr>
              <a:t>9. </a:t>
            </a:r>
            <a:r>
              <a:rPr lang="es-MX" altLang="es-MX" sz="2400" dirty="0">
                <a:solidFill>
                  <a:srgbClr val="000000"/>
                </a:solidFill>
                <a:latin typeface="Georgia" panose="02040502050405020303" pitchFamily="18" charset="0"/>
              </a:rPr>
              <a:t>Sus mecanismos internos se modifican. </a:t>
            </a:r>
          </a:p>
        </p:txBody>
      </p:sp>
    </p:spTree>
    <p:extLst>
      <p:ext uri="{BB962C8B-B14F-4D97-AF65-F5344CB8AC3E}">
        <p14:creationId xmlns:p14="http://schemas.microsoft.com/office/powerpoint/2010/main" val="62781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BA73A9FF-B7DD-7015-D0E1-5B84B3821725}"/>
              </a:ext>
            </a:extLst>
          </p:cNvPr>
          <p:cNvSpPr txBox="1">
            <a:spLocks noChangeArrowheads="1"/>
          </p:cNvSpPr>
          <p:nvPr/>
        </p:nvSpPr>
        <p:spPr bwMode="auto">
          <a:xfrm>
            <a:off x="995642" y="333375"/>
            <a:ext cx="10200715" cy="5410712"/>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800" b="1" dirty="0">
              <a:solidFill>
                <a:srgbClr val="000000"/>
              </a:solidFill>
              <a:latin typeface="Georgia" panose="02040502050405020303" pitchFamily="18" charset="0"/>
            </a:endParaRPr>
          </a:p>
          <a:p>
            <a:pPr algn="ctr" eaLnBrk="1" hangingPunct="1">
              <a:lnSpc>
                <a:spcPct val="90000"/>
              </a:lnSpc>
              <a:defRPr/>
            </a:pPr>
            <a:r>
              <a:rPr lang="es-MX" altLang="es-MX" sz="2800" b="1" dirty="0">
                <a:solidFill>
                  <a:srgbClr val="000000"/>
                </a:solidFill>
                <a:latin typeface="Georgia" panose="02040502050405020303" pitchFamily="18" charset="0"/>
              </a:rPr>
              <a:t>-ACCIÓN JUDICIAL A FAVOR O EN CONTRA </a:t>
            </a:r>
          </a:p>
          <a:p>
            <a:pPr algn="ctr" eaLnBrk="1" hangingPunct="1">
              <a:lnSpc>
                <a:spcPct val="90000"/>
              </a:lnSpc>
              <a:defRPr/>
            </a:pPr>
            <a:r>
              <a:rPr lang="es-MX" altLang="es-MX" sz="2800" b="1" dirty="0">
                <a:solidFill>
                  <a:srgbClr val="000000"/>
                </a:solidFill>
                <a:latin typeface="Georgia" panose="02040502050405020303" pitchFamily="18" charset="0"/>
              </a:rPr>
              <a:t>DE LA DISOLUCIÓN-</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Antes de acudir al órgano jurisdiccional, debe solicitarse a la autoridad social (asamblea) pronunciarse sobre la disolución.</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la autoridad social (asamblea) no se pronuncia sobre la disolución, entonces proceder a convocar en vía ordinaria mercantil (184).</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procede la disolución por asamblea, pero no se inscribe en el RPC la misma, debe promoverse judicialmente por cualquier interesado en vía ordinaria mercantil (232 3er p)</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no se reconoce por la autoridad social (asamblea) la disolución, pero se considera que existe causa, puede promoverse judicialmente esta en vía ordinaria mercantil (229 VI) RD: 198597</a:t>
            </a:r>
          </a:p>
        </p:txBody>
      </p:sp>
    </p:spTree>
    <p:extLst>
      <p:ext uri="{BB962C8B-B14F-4D97-AF65-F5344CB8AC3E}">
        <p14:creationId xmlns:p14="http://schemas.microsoft.com/office/powerpoint/2010/main" val="414374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DA0737CC-544C-CE5A-2522-1E11E3FF249B}"/>
              </a:ext>
            </a:extLst>
          </p:cNvPr>
          <p:cNvSpPr txBox="1">
            <a:spLocks noChangeArrowheads="1"/>
          </p:cNvSpPr>
          <p:nvPr/>
        </p:nvSpPr>
        <p:spPr bwMode="auto">
          <a:xfrm>
            <a:off x="1129553" y="440951"/>
            <a:ext cx="1045228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9888"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r>
              <a:rPr lang="es-MX" altLang="es-MX" sz="2000" dirty="0">
                <a:solidFill>
                  <a:srgbClr val="000000"/>
                </a:solidFill>
                <a:latin typeface="Georgia" panose="02040502050405020303" pitchFamily="18" charset="0"/>
              </a:rPr>
              <a:t>Si judicialmente se reconoce la disolución pero no se inscribe, debe promoverse un incidente en el mismo juicio para ordenarla (232 3er).</a:t>
            </a: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r>
              <a:rPr lang="es-MX" altLang="es-MX" sz="2000" dirty="0">
                <a:solidFill>
                  <a:srgbClr val="000000"/>
                </a:solidFill>
                <a:latin typeface="Georgia" panose="02040502050405020303" pitchFamily="18" charset="0"/>
              </a:rPr>
              <a:t>Si se inscribe en el RPC la disolución de una sociedad, pero existe oposición de algún interesado sobre la causa legal, dentro del plazo de 30 días contados a partir de la inscripción se demandará, en vía ordinaria mercantil, la cancelación de la inscripción (232 4º p).</a:t>
            </a: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r>
              <a:rPr lang="es-MX" altLang="es-MX" sz="2000" dirty="0">
                <a:solidFill>
                  <a:srgbClr val="000000"/>
                </a:solidFill>
                <a:latin typeface="Georgia" panose="02040502050405020303" pitchFamily="18" charset="0"/>
              </a:rPr>
              <a:t>Si se inscribió la disolución por decisión judicial, se combatirá por el opositor a través del medio de impugnación respectivo (232 4º p).</a:t>
            </a: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r>
              <a:rPr lang="es-MX" altLang="es-MX" sz="2000" dirty="0">
                <a:solidFill>
                  <a:srgbClr val="000000"/>
                </a:solidFill>
                <a:latin typeface="Georgia" panose="02040502050405020303" pitchFamily="18" charset="0"/>
              </a:rPr>
              <a:t>Indudablemente el opositor o interesado debe ser un socio; y en los últimos dos casos, también un acreedor. RD: 2020032</a:t>
            </a: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r>
              <a:rPr lang="es-MX" altLang="es-MX" sz="2000" dirty="0">
                <a:solidFill>
                  <a:srgbClr val="000000"/>
                </a:solidFill>
                <a:latin typeface="Georgia" panose="02040502050405020303" pitchFamily="18" charset="0"/>
              </a:rPr>
              <a:t>Este tipo de acciones no opera en la liquidación.</a:t>
            </a: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Arial" panose="020B0604020202020204" pitchFamily="34" charset="0"/>
              <a:buChar cha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009806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1B42E71-6E0E-33EF-4F63-10863B036B4D}"/>
              </a:ext>
            </a:extLst>
          </p:cNvPr>
          <p:cNvSpPr txBox="1">
            <a:spLocks noChangeArrowheads="1"/>
          </p:cNvSpPr>
          <p:nvPr/>
        </p:nvSpPr>
        <p:spPr bwMode="auto">
          <a:xfrm>
            <a:off x="1094254" y="369235"/>
            <a:ext cx="10003491" cy="5632311"/>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-EL ADMINISTRADOR-</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Con el acto de reconocimiento de disolución, no podrán actuar celebrando nuevas operaciones propias del objeto social (233).</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Si continúa haciendo operaciones relacionadas con el objeto social: responsabilidad solidaria con la sociedad, por tanto, responden con su patrimonio (233). No son nulas.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Es el encargado de verificar la inscripción en el RPC de la disolución (237), a menos que en la asamblea se determine otra situación.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Mientras no se inscriba en el RPC el nombramiento de los liquidadores y éstos no hayan tomado posesión –ambos actos-, continuarán en el desempeño de su encargo (237).</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Nada impide que el administrador sea el liquidador.</a:t>
            </a:r>
          </a:p>
        </p:txBody>
      </p:sp>
    </p:spTree>
    <p:extLst>
      <p:ext uri="{BB962C8B-B14F-4D97-AF65-F5344CB8AC3E}">
        <p14:creationId xmlns:p14="http://schemas.microsoft.com/office/powerpoint/2010/main" val="70936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BA8B48B5-6B50-7FA8-C25E-32FDFF0BDE4D}"/>
              </a:ext>
            </a:extLst>
          </p:cNvPr>
          <p:cNvSpPr txBox="1">
            <a:spLocks noChangeArrowheads="1"/>
          </p:cNvSpPr>
          <p:nvPr/>
        </p:nvSpPr>
        <p:spPr bwMode="auto">
          <a:xfrm>
            <a:off x="1076325" y="387164"/>
            <a:ext cx="10039350" cy="5078313"/>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r>
              <a:rPr lang="es-MX" altLang="es-MX" sz="3200" b="1" dirty="0">
                <a:solidFill>
                  <a:srgbClr val="000000"/>
                </a:solidFill>
                <a:latin typeface="Georgia" panose="02040502050405020303" pitchFamily="18" charset="0"/>
              </a:rPr>
              <a:t>-</a:t>
            </a:r>
            <a:r>
              <a:rPr lang="es-MX" altLang="es-MX" sz="3200" b="1" u="sng" dirty="0">
                <a:solidFill>
                  <a:srgbClr val="000000"/>
                </a:solidFill>
                <a:latin typeface="Georgia" panose="02040502050405020303" pitchFamily="18" charset="0"/>
              </a:rPr>
              <a:t>ACTA DE ASAMBLEA</a:t>
            </a:r>
            <a:r>
              <a:rPr lang="es-MX" altLang="es-MX" sz="3200" b="1" dirty="0">
                <a:solidFill>
                  <a:srgbClr val="000000"/>
                </a:solidFill>
                <a:latin typeface="Georgia" panose="02040502050405020303" pitchFamily="18" charset="0"/>
              </a:rPr>
              <a:t>-</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Lugar, hora, fecha, asistentes, nombre de la sociedad, tipo de asamblea, señalamiento de convocatoria y verificación de quórum.</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Designación y aceptación de cargos: presidente, secretario y escrutadores.</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El orden del día y su desahogo:</a:t>
            </a: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Acuerdo unánime de disolución y causa de ella: imposibilidad material o jurídica; estableciendo que se adicionará al nombre de la sociedad la expresión «en liquidación».</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Presentación de estados financieros;</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Designación o nombramiento del liquidador: puede ser un accionista, el administrador, el comisario, un gerente o cualquier otra persona.</a:t>
            </a:r>
          </a:p>
        </p:txBody>
      </p:sp>
    </p:spTree>
    <p:extLst>
      <p:ext uri="{BB962C8B-B14F-4D97-AF65-F5344CB8AC3E}">
        <p14:creationId xmlns:p14="http://schemas.microsoft.com/office/powerpoint/2010/main" val="232245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3628C00D-161B-0CD4-1037-B16C8890EC85}"/>
              </a:ext>
            </a:extLst>
          </p:cNvPr>
          <p:cNvSpPr txBox="1">
            <a:spLocks noChangeArrowheads="1"/>
          </p:cNvSpPr>
          <p:nvPr/>
        </p:nvSpPr>
        <p:spPr bwMode="auto">
          <a:xfrm>
            <a:off x="834278" y="530600"/>
            <a:ext cx="10523444"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800100" indent="-34290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pPr>
            <a:endParaRPr lang="es-MX" altLang="es-MX" sz="2800" dirty="0">
              <a:solidFill>
                <a:srgbClr val="000000"/>
              </a:solidFill>
            </a:endParaRPr>
          </a:p>
          <a:p>
            <a:pPr algn="just" eaLnBrk="1" hangingPunct="1">
              <a:lnSpc>
                <a:spcPct val="90000"/>
              </a:lnSpc>
              <a:spcBef>
                <a:spcPct val="0"/>
              </a:spcBef>
              <a:buClrTx/>
              <a:buSzTx/>
              <a:buFontTx/>
              <a:buNone/>
            </a:pPr>
            <a:endParaRPr lang="es-MX" altLang="es-MX" sz="2800" dirty="0">
              <a:solidFill>
                <a:srgbClr val="000000"/>
              </a:solidFill>
            </a:endParaRPr>
          </a:p>
          <a:p>
            <a:pPr lvl="1" algn="just" eaLnBrk="1" hangingPunct="1">
              <a:lnSpc>
                <a:spcPct val="90000"/>
              </a:lnSpc>
              <a:spcBef>
                <a:spcPct val="0"/>
              </a:spcBef>
              <a:buClrTx/>
              <a:buSzTx/>
              <a:buFontTx/>
              <a:buChar char="-"/>
            </a:pPr>
            <a:endParaRPr lang="es-MX" altLang="es-MX" sz="2000" i="1" dirty="0">
              <a:solidFill>
                <a:srgbClr val="000000"/>
              </a:solidFill>
            </a:endParaRPr>
          </a:p>
          <a:p>
            <a:pPr lvl="1" algn="just" eaLnBrk="1" hangingPunct="1">
              <a:lnSpc>
                <a:spcPct val="90000"/>
              </a:lnSpc>
              <a:spcBef>
                <a:spcPct val="0"/>
              </a:spcBef>
              <a:buClrTx/>
              <a:buSzTx/>
              <a:buFontTx/>
              <a:buChar char="-"/>
            </a:pPr>
            <a:r>
              <a:rPr lang="es-MX" altLang="es-MX" sz="2000" i="1" dirty="0">
                <a:solidFill>
                  <a:srgbClr val="000000"/>
                </a:solidFill>
              </a:rPr>
              <a:t>Reconocimiento u otorgamiento de facultades o poderes al liquidador. Recomendable señalar expresamente que tiene facultades para venta de bienes.</a:t>
            </a:r>
          </a:p>
          <a:p>
            <a:pPr lvl="1" algn="just" eaLnBrk="1" hangingPunct="1">
              <a:lnSpc>
                <a:spcPct val="90000"/>
              </a:lnSpc>
              <a:spcBef>
                <a:spcPct val="0"/>
              </a:spcBef>
              <a:buClrTx/>
              <a:buSzTx/>
              <a:buFontTx/>
              <a:buChar char="-"/>
            </a:pPr>
            <a:r>
              <a:rPr lang="es-MX" altLang="es-MX" sz="2000" i="1" dirty="0">
                <a:solidFill>
                  <a:srgbClr val="000000"/>
                </a:solidFill>
              </a:rPr>
              <a:t>En su caso, otorgar facultad expresa para que el liquidador pueda delegar la ejecución de ciertas actividades.</a:t>
            </a:r>
          </a:p>
          <a:p>
            <a:pPr lvl="1" algn="just" eaLnBrk="1" hangingPunct="1">
              <a:lnSpc>
                <a:spcPct val="90000"/>
              </a:lnSpc>
              <a:spcBef>
                <a:spcPct val="0"/>
              </a:spcBef>
              <a:buClrTx/>
              <a:buSzTx/>
              <a:buFontTx/>
              <a:buChar char="-"/>
            </a:pPr>
            <a:r>
              <a:rPr lang="es-MX" altLang="es-MX" sz="2000" i="1" dirty="0">
                <a:solidFill>
                  <a:srgbClr val="000000"/>
                </a:solidFill>
              </a:rPr>
              <a:t>Señalamiento de responsabilidades al liquidador.</a:t>
            </a:r>
          </a:p>
          <a:p>
            <a:pPr lvl="1" algn="just" eaLnBrk="1" hangingPunct="1">
              <a:lnSpc>
                <a:spcPct val="90000"/>
              </a:lnSpc>
              <a:spcBef>
                <a:spcPct val="0"/>
              </a:spcBef>
              <a:buClrTx/>
              <a:buSzTx/>
              <a:buFontTx/>
              <a:buChar char="-"/>
            </a:pPr>
            <a:r>
              <a:rPr lang="es-MX" altLang="es-MX" sz="2000" i="1" dirty="0">
                <a:solidFill>
                  <a:srgbClr val="000000"/>
                </a:solidFill>
              </a:rPr>
              <a:t>Emolumentos, gastos y honorarios del liquidador.</a:t>
            </a:r>
          </a:p>
          <a:p>
            <a:pPr lvl="1" algn="just" eaLnBrk="1" hangingPunct="1">
              <a:lnSpc>
                <a:spcPct val="90000"/>
              </a:lnSpc>
              <a:spcBef>
                <a:spcPct val="0"/>
              </a:spcBef>
              <a:buClrTx/>
              <a:buSzTx/>
              <a:buFontTx/>
              <a:buChar char="-"/>
            </a:pPr>
            <a:r>
              <a:rPr lang="es-MX" altLang="es-MX" sz="2000" i="1" dirty="0">
                <a:solidFill>
                  <a:srgbClr val="000000"/>
                </a:solidFill>
              </a:rPr>
              <a:t>Proceso de liquidación: conforme a estatutos o de acuerdo a lo que en la asamblea se determine (concluir operaciones, cobrar créditos, pagar deudas, vender bienes, realizar y publicar en el PSM el balance final -detallar-, pago de cuotas de liquidación, protocolización e inscripción del acta en el RPC, y cancelación del RFC).</a:t>
            </a:r>
          </a:p>
          <a:p>
            <a:pPr lvl="1" algn="just" eaLnBrk="1" hangingPunct="1">
              <a:lnSpc>
                <a:spcPct val="90000"/>
              </a:lnSpc>
              <a:spcBef>
                <a:spcPct val="0"/>
              </a:spcBef>
              <a:buClrTx/>
              <a:buSzTx/>
              <a:buFontTx/>
              <a:buChar char="-"/>
            </a:pPr>
            <a:r>
              <a:rPr lang="es-MX" altLang="es-MX" sz="2000" i="1" dirty="0">
                <a:solidFill>
                  <a:srgbClr val="000000"/>
                </a:solidFill>
              </a:rPr>
              <a:t>Verificación del trámite para liberación de la denominación ante la SE.</a:t>
            </a:r>
          </a:p>
        </p:txBody>
      </p:sp>
    </p:spTree>
    <p:extLst>
      <p:ext uri="{BB962C8B-B14F-4D97-AF65-F5344CB8AC3E}">
        <p14:creationId xmlns:p14="http://schemas.microsoft.com/office/powerpoint/2010/main" val="237463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12FABD11-B6B0-571E-5956-2CD064EE373A}"/>
              </a:ext>
            </a:extLst>
          </p:cNvPr>
          <p:cNvSpPr txBox="1">
            <a:spLocks noChangeArrowheads="1"/>
          </p:cNvSpPr>
          <p:nvPr/>
        </p:nvSpPr>
        <p:spPr bwMode="auto">
          <a:xfrm>
            <a:off x="1255619" y="566459"/>
            <a:ext cx="9680762" cy="4686860"/>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Revocación o renuncia de poderes del administrador o Consejo, y de los demás apoderados, señalando los instrumentos notariales donde constan su designación (recordar que la sociedad continúa con personalidad jurídica).</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Revocación o renuncia del comisario.</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Precisar lo relativo al fin de la gestión administrativa.</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Aclarar que la asamblea sigue vigente como órgano social.</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Señalar fecha, lugar y hora para entrega de documentación e información, así como toma del cargo (puede ser ante fedatario).</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Verificar lo relativo a la baja patronal.</a:t>
            </a: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Si hay socios extranjeros verificar lo referente a la cancelación de inscripción ante el RNIE</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75317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4" name="7 CuadroTexto">
            <a:extLst>
              <a:ext uri="{FF2B5EF4-FFF2-40B4-BE49-F238E27FC236}">
                <a16:creationId xmlns:a16="http://schemas.microsoft.com/office/drawing/2014/main" xmlns="" id="{AB46BA6C-2A6B-BFBF-E248-020F53DD6451}"/>
              </a:ext>
            </a:extLst>
          </p:cNvPr>
          <p:cNvSpPr txBox="1">
            <a:spLocks noChangeArrowheads="1"/>
          </p:cNvSpPr>
          <p:nvPr/>
        </p:nvSpPr>
        <p:spPr bwMode="auto">
          <a:xfrm>
            <a:off x="2359434" y="579437"/>
            <a:ext cx="6863531" cy="5632450"/>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2000" b="1" dirty="0">
                <a:solidFill>
                  <a:srgbClr val="000000"/>
                </a:solidFill>
              </a:rPr>
              <a:t>-LA SOCIEDAD MERCANTIL-</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Creación.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Persona moral.</a:t>
            </a:r>
          </a:p>
          <a:p>
            <a:pPr algn="just"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Vida.</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Diferencia con la empresa.</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p:txBody>
      </p:sp>
      <p:sp>
        <p:nvSpPr>
          <p:cNvPr id="6" name="3 Marcador de número de diapositiva">
            <a:extLst>
              <a:ext uri="{FF2B5EF4-FFF2-40B4-BE49-F238E27FC236}">
                <a16:creationId xmlns:a16="http://schemas.microsoft.com/office/drawing/2014/main" xmlns="" id="{7662BC28-D89B-16D3-61DF-5392295B183A}"/>
              </a:ext>
            </a:extLst>
          </p:cNvPr>
          <p:cNvSpPr>
            <a:spLocks noGrp="1"/>
          </p:cNvSpPr>
          <p:nvPr>
            <p:ph type="sldNum" sz="quarter" idx="12"/>
          </p:nvPr>
        </p:nvSpPr>
        <p:spPr bwMode="auto">
          <a:xfrm>
            <a:off x="5791200" y="5991225"/>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989D73-10F0-904C-9CD0-F498879E3B49}" type="slidenum">
              <a:rPr lang="es-MX" altLang="es-MX">
                <a:solidFill>
                  <a:srgbClr val="FFFFFF"/>
                </a:solidFill>
                <a:latin typeface="Georgia" panose="02040502050405020303" pitchFamily="18" charset="0"/>
              </a:rPr>
              <a:pPr/>
              <a:t>3</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3636574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FB6306D5-D7E2-3340-CB94-38938D6616F5}"/>
              </a:ext>
            </a:extLst>
          </p:cNvPr>
          <p:cNvSpPr txBox="1">
            <a:spLocks noChangeArrowheads="1"/>
          </p:cNvSpPr>
          <p:nvPr/>
        </p:nvSpPr>
        <p:spPr bwMode="auto">
          <a:xfrm>
            <a:off x="1264584" y="548528"/>
            <a:ext cx="9662832" cy="5466112"/>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Presencia del administrador, apoderados y comisario.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Presencia del liquidador para aceptar cargo, así como asentamiento de su RFC.</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Designación del o de los delegados: </a:t>
            </a:r>
            <a:r>
              <a:rPr lang="es-MX" altLang="es-MX" sz="2000" i="1" dirty="0">
                <a:solidFill>
                  <a:srgbClr val="000000"/>
                </a:solidFill>
                <a:latin typeface="Georgia" panose="02040502050405020303" pitchFamily="18" charset="0"/>
              </a:rPr>
              <a:t>liquidador, administrador y/o accionista o presidente del CA.</a:t>
            </a:r>
          </a:p>
          <a:p>
            <a:pPr marL="369888" indent="-342900" algn="just" eaLnBrk="1" hangingPunct="1">
              <a:lnSpc>
                <a:spcPct val="90000"/>
              </a:lnSpc>
              <a:buFont typeface="Arial" panose="020B0604020202020204" pitchFamily="34" charset="0"/>
              <a:buChar char="•"/>
              <a:defRPr/>
            </a:pPr>
            <a:endParaRPr lang="es-MX" altLang="es-MX" sz="2000" i="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i="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Cierre de la asamblea y firma.</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Anexos: </a:t>
            </a:r>
            <a:r>
              <a:rPr lang="es-MX" altLang="es-MX" sz="2000" i="1" dirty="0">
                <a:solidFill>
                  <a:srgbClr val="000000"/>
                </a:solidFill>
                <a:latin typeface="Georgia" panose="02040502050405020303" pitchFamily="18" charset="0"/>
              </a:rPr>
              <a:t>Convocatoria, lista de asistencia, estados financieros</a:t>
            </a:r>
            <a:r>
              <a:rPr lang="es-MX" altLang="es-MX" sz="2000" dirty="0">
                <a:solidFill>
                  <a:srgbClr val="000000"/>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altLang="es-MX" sz="2000" i="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70381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86E20592-C5FF-35C6-0A9B-B786B2FC7144}"/>
              </a:ext>
            </a:extLst>
          </p:cNvPr>
          <p:cNvSpPr txBox="1">
            <a:spLocks noChangeArrowheads="1"/>
          </p:cNvSpPr>
          <p:nvPr/>
        </p:nvSpPr>
        <p:spPr bwMode="auto">
          <a:xfrm>
            <a:off x="1201831" y="494740"/>
            <a:ext cx="9788338" cy="5078313"/>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-PROTOCOLIZACIÓN-</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y anexos.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Cédula de Identificación Fiscal de la sociedad a liquidar.</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Cédula de Identificación Fiscal, Identificación oficial vigente, ejemplar de la CURP, acta de nacimiento y comprobante de domicilio: </a:t>
            </a:r>
            <a:r>
              <a:rPr lang="es-MX" altLang="es-MX" sz="2000" i="1" dirty="0">
                <a:solidFill>
                  <a:srgbClr val="000000"/>
                </a:solidFill>
              </a:rPr>
              <a:t>accionistas, administrador, comisario y liquidador</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Identificación oficial vigente y datos generales del delegado.</a:t>
            </a:r>
          </a:p>
          <a:p>
            <a:pPr marL="369888" indent="-342900" algn="just" eaLnBrk="1" hangingPunct="1">
              <a:lnSpc>
                <a:spcPct val="90000"/>
              </a:lnSpc>
              <a:spcBef>
                <a:spcPct val="0"/>
              </a:spcBef>
              <a:buClrTx/>
              <a:buSzTx/>
              <a:defRPr/>
            </a:pPr>
            <a:endParaRPr lang="es-MX" altLang="es-MX" sz="2000" dirty="0">
              <a:solidFill>
                <a:srgbClr val="000000"/>
              </a:solidFill>
            </a:endParaRPr>
          </a:p>
        </p:txBody>
      </p:sp>
    </p:spTree>
    <p:extLst>
      <p:ext uri="{BB962C8B-B14F-4D97-AF65-F5344CB8AC3E}">
        <p14:creationId xmlns:p14="http://schemas.microsoft.com/office/powerpoint/2010/main" val="3214176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788D3D0C-0D11-024B-348D-FAAEA36092A6}"/>
              </a:ext>
            </a:extLst>
          </p:cNvPr>
          <p:cNvSpPr txBox="1">
            <a:spLocks noChangeArrowheads="1"/>
          </p:cNvSpPr>
          <p:nvPr/>
        </p:nvSpPr>
        <p:spPr bwMode="auto">
          <a:xfrm>
            <a:off x="1354231" y="835399"/>
            <a:ext cx="9483538" cy="4358116"/>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constitutiva y demás movimientos corporativos: </a:t>
            </a:r>
            <a:r>
              <a:rPr lang="es-MX" altLang="es-MX" sz="2000" i="1" dirty="0">
                <a:solidFill>
                  <a:srgbClr val="000000"/>
                </a:solidFill>
              </a:rPr>
              <a:t>poderes, aumentos o disminuciones de capital social, modificación de estatutos, enajenación de acciones, cambios del órgano de administración y del de vigilancia,  etc.</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Se levanta </a:t>
            </a:r>
            <a:r>
              <a:rPr lang="es-MX" altLang="es-MX" sz="2000" i="1" dirty="0">
                <a:solidFill>
                  <a:srgbClr val="000000"/>
                </a:solidFill>
              </a:rPr>
              <a:t>acta notarial</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Advertencia del aviso de inicio de liquidación, sino se dará aviso en 30 días.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En caso de inversionistas extranjeros se solicitará la inscripción ante el RNIE, sino, se dará aviso en 10 días hábiles.</a:t>
            </a:r>
          </a:p>
        </p:txBody>
      </p:sp>
    </p:spTree>
    <p:extLst>
      <p:ext uri="{BB962C8B-B14F-4D97-AF65-F5344CB8AC3E}">
        <p14:creationId xmlns:p14="http://schemas.microsoft.com/office/powerpoint/2010/main" val="2065639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0C8B91DA-4E17-E850-5EE3-8D735811391E}"/>
              </a:ext>
            </a:extLst>
          </p:cNvPr>
          <p:cNvSpPr txBox="1">
            <a:spLocks noChangeArrowheads="1"/>
          </p:cNvSpPr>
          <p:nvPr/>
        </p:nvSpPr>
        <p:spPr bwMode="auto">
          <a:xfrm>
            <a:off x="1847850" y="548528"/>
            <a:ext cx="8496300" cy="5022914"/>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-INSCRIPCIÓN-</a:t>
            </a: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400" dirty="0">
              <a:solidFill>
                <a:srgbClr val="000000"/>
              </a:solidFill>
            </a:endParaRPr>
          </a:p>
          <a:p>
            <a:pPr marL="369888" indent="-342900" algn="just" eaLnBrk="1" hangingPunct="1">
              <a:lnSpc>
                <a:spcPct val="90000"/>
              </a:lnSpc>
              <a:spcBef>
                <a:spcPct val="0"/>
              </a:spcBef>
              <a:buClrTx/>
              <a:buSzTx/>
              <a:defRPr/>
            </a:pPr>
            <a:r>
              <a:rPr lang="es-MX" altLang="es-MX" sz="2400" dirty="0">
                <a:solidFill>
                  <a:srgbClr val="000000"/>
                </a:solidFill>
              </a:rPr>
              <a:t>Pago de derechos.</a:t>
            </a:r>
          </a:p>
          <a:p>
            <a:pPr algn="just" eaLnBrk="1" hangingPunct="1">
              <a:lnSpc>
                <a:spcPct val="90000"/>
              </a:lnSpc>
              <a:spcBef>
                <a:spcPct val="0"/>
              </a:spcBef>
              <a:buClrTx/>
              <a:buSzTx/>
              <a:buNone/>
              <a:defRPr/>
            </a:pPr>
            <a:endParaRPr lang="es-MX" altLang="es-MX" sz="2400" dirty="0">
              <a:solidFill>
                <a:srgbClr val="000000"/>
              </a:solidFill>
            </a:endParaRPr>
          </a:p>
          <a:p>
            <a:pPr algn="just" eaLnBrk="1" hangingPunct="1">
              <a:lnSpc>
                <a:spcPct val="90000"/>
              </a:lnSpc>
              <a:spcBef>
                <a:spcPct val="0"/>
              </a:spcBef>
              <a:buClrTx/>
              <a:buSzTx/>
              <a:buNone/>
              <a:defRPr/>
            </a:pPr>
            <a:endParaRPr lang="es-MX" altLang="es-MX" sz="2400" dirty="0">
              <a:solidFill>
                <a:srgbClr val="000000"/>
              </a:solidFill>
            </a:endParaRPr>
          </a:p>
          <a:p>
            <a:pPr marL="369888" indent="-342900" algn="just" eaLnBrk="1" hangingPunct="1">
              <a:lnSpc>
                <a:spcPct val="90000"/>
              </a:lnSpc>
              <a:spcBef>
                <a:spcPct val="0"/>
              </a:spcBef>
              <a:buClrTx/>
              <a:buSzTx/>
              <a:defRPr/>
            </a:pPr>
            <a:r>
              <a:rPr lang="es-MX" altLang="es-MX" sz="2400" dirty="0">
                <a:solidFill>
                  <a:srgbClr val="000000"/>
                </a:solidFill>
              </a:rPr>
              <a:t>Formato: </a:t>
            </a:r>
            <a:r>
              <a:rPr lang="es-MX" altLang="es-MX" sz="2400" i="1" dirty="0">
                <a:solidFill>
                  <a:srgbClr val="000000"/>
                </a:solidFill>
              </a:rPr>
              <a:t>Forma </a:t>
            </a:r>
            <a:r>
              <a:rPr lang="es-MX" altLang="es-MX" sz="2400" i="1" dirty="0" err="1">
                <a:solidFill>
                  <a:srgbClr val="000000"/>
                </a:solidFill>
              </a:rPr>
              <a:t>Precodificada</a:t>
            </a:r>
            <a:r>
              <a:rPr lang="es-MX" altLang="es-MX" sz="2400" i="1" dirty="0">
                <a:solidFill>
                  <a:srgbClr val="000000"/>
                </a:solidFill>
              </a:rPr>
              <a:t> del RPC M-2</a:t>
            </a:r>
            <a:r>
              <a:rPr lang="es-MX" altLang="es-MX" sz="2400" dirty="0">
                <a:solidFill>
                  <a:srgbClr val="000000"/>
                </a:solidFill>
              </a:rPr>
              <a:t>.</a:t>
            </a:r>
          </a:p>
          <a:p>
            <a:pPr algn="just" eaLnBrk="1" hangingPunct="1">
              <a:lnSpc>
                <a:spcPct val="90000"/>
              </a:lnSpc>
              <a:spcBef>
                <a:spcPct val="0"/>
              </a:spcBef>
              <a:buClrTx/>
              <a:buSzTx/>
              <a:buNone/>
              <a:defRPr/>
            </a:pPr>
            <a:endParaRPr lang="es-MX" altLang="es-MX" sz="2400" dirty="0">
              <a:solidFill>
                <a:srgbClr val="000000"/>
              </a:solidFill>
            </a:endParaRPr>
          </a:p>
          <a:p>
            <a:pPr algn="just" eaLnBrk="1" hangingPunct="1">
              <a:lnSpc>
                <a:spcPct val="90000"/>
              </a:lnSpc>
              <a:spcBef>
                <a:spcPct val="0"/>
              </a:spcBef>
              <a:buClrTx/>
              <a:buSzTx/>
              <a:buNone/>
              <a:defRPr/>
            </a:pPr>
            <a:endParaRPr lang="es-MX" altLang="es-MX" sz="2400" dirty="0">
              <a:solidFill>
                <a:srgbClr val="000000"/>
              </a:solidFill>
            </a:endParaRPr>
          </a:p>
          <a:p>
            <a:pPr marL="369888" indent="-342900" algn="just" eaLnBrk="1" hangingPunct="1">
              <a:lnSpc>
                <a:spcPct val="90000"/>
              </a:lnSpc>
              <a:spcBef>
                <a:spcPct val="0"/>
              </a:spcBef>
              <a:buClrTx/>
              <a:buSzTx/>
              <a:defRPr/>
            </a:pPr>
            <a:r>
              <a:rPr lang="es-MX" altLang="es-MX" sz="2400" dirty="0">
                <a:solidFill>
                  <a:srgbClr val="000000"/>
                </a:solidFill>
              </a:rPr>
              <a:t>Presencial o por medios remotos con notario facultado.</a:t>
            </a:r>
          </a:p>
          <a:p>
            <a:pPr algn="just" eaLnBrk="1" hangingPunct="1">
              <a:lnSpc>
                <a:spcPct val="90000"/>
              </a:lnSpc>
              <a:spcBef>
                <a:spcPct val="0"/>
              </a:spcBef>
              <a:buClrTx/>
              <a:buSzTx/>
              <a:buNone/>
              <a:defRPr/>
            </a:pPr>
            <a:endParaRPr lang="es-MX" altLang="es-MX" sz="2400" dirty="0">
              <a:solidFill>
                <a:srgbClr val="000000"/>
              </a:solidFill>
            </a:endParaRPr>
          </a:p>
          <a:p>
            <a:pPr algn="just" eaLnBrk="1" hangingPunct="1">
              <a:lnSpc>
                <a:spcPct val="90000"/>
              </a:lnSpc>
              <a:spcBef>
                <a:spcPct val="0"/>
              </a:spcBef>
              <a:buClrTx/>
              <a:buSzTx/>
              <a:buNone/>
              <a:defRPr/>
            </a:pPr>
            <a:endParaRPr lang="es-MX" altLang="es-MX" sz="2400" dirty="0">
              <a:solidFill>
                <a:srgbClr val="000000"/>
              </a:solidFill>
            </a:endParaRPr>
          </a:p>
          <a:p>
            <a:pPr marL="369888" indent="-342900" algn="just" eaLnBrk="1" hangingPunct="1">
              <a:lnSpc>
                <a:spcPct val="90000"/>
              </a:lnSpc>
              <a:spcBef>
                <a:spcPct val="0"/>
              </a:spcBef>
              <a:buClrTx/>
              <a:buSzTx/>
              <a:defRPr/>
            </a:pPr>
            <a:r>
              <a:rPr lang="es-MX" altLang="es-MX" sz="2400" dirty="0">
                <a:solidFill>
                  <a:srgbClr val="000000"/>
                </a:solidFill>
              </a:rPr>
              <a:t>Boleta de inscripción.</a:t>
            </a:r>
          </a:p>
        </p:txBody>
      </p:sp>
    </p:spTree>
    <p:extLst>
      <p:ext uri="{BB962C8B-B14F-4D97-AF65-F5344CB8AC3E}">
        <p14:creationId xmlns:p14="http://schemas.microsoft.com/office/powerpoint/2010/main" val="2986095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0DCE9C93-5CD5-4581-8DDD-A44C3F6BA551}"/>
              </a:ext>
            </a:extLst>
          </p:cNvPr>
          <p:cNvSpPr txBox="1">
            <a:spLocks noChangeArrowheads="1"/>
          </p:cNvSpPr>
          <p:nvPr/>
        </p:nvSpPr>
        <p:spPr bwMode="auto">
          <a:xfrm>
            <a:off x="1112184" y="279588"/>
            <a:ext cx="9967632" cy="5632311"/>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just"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-REVOCACIÓN DE DISOLUCIÓN-</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Una figura no reconocida en México.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Se trata de resurgir completamente a la sociedad, evitando continuar con el proceso de extinción, aún en estado de liquidación.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Antes del reparto del haber social y de la cancelación de su inscripción en el RPC y en el RFC.</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Sin perjuicio de terceros o de responsabilidades asumidas.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de asamblea?</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¿Inscripción?</a:t>
            </a:r>
            <a:endParaRPr lang="es-MX" altLang="es-MX" sz="2000" b="1" dirty="0">
              <a:solidFill>
                <a:srgbClr val="000000"/>
              </a:solidFill>
            </a:endParaRPr>
          </a:p>
        </p:txBody>
      </p:sp>
    </p:spTree>
    <p:extLst>
      <p:ext uri="{BB962C8B-B14F-4D97-AF65-F5344CB8AC3E}">
        <p14:creationId xmlns:p14="http://schemas.microsoft.com/office/powerpoint/2010/main" val="645198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5">
            <a:extLst>
              <a:ext uri="{FF2B5EF4-FFF2-40B4-BE49-F238E27FC236}">
                <a16:creationId xmlns:a16="http://schemas.microsoft.com/office/drawing/2014/main" xmlns="" id="{384CEDD3-B309-AD2A-F3ED-4D3876647DA1}"/>
              </a:ext>
            </a:extLst>
          </p:cNvPr>
          <p:cNvSpPr>
            <a:spLocks noGrp="1"/>
          </p:cNvSpPr>
          <p:nvPr>
            <p:ph sz="quarter" idx="1"/>
          </p:nvPr>
        </p:nvSpPr>
        <p:spPr>
          <a:xfrm>
            <a:off x="457200" y="309282"/>
            <a:ext cx="11093824" cy="5410200"/>
          </a:xfrm>
        </p:spPr>
        <p:txBody>
          <a:bodyPr/>
          <a:lstStyle/>
          <a:p>
            <a:endParaRPr lang="es-MX" altLang="es-MX" dirty="0"/>
          </a:p>
          <a:p>
            <a:endParaRPr lang="es-MX" altLang="es-MX" dirty="0"/>
          </a:p>
          <a:p>
            <a:endParaRPr lang="es-MX" altLang="es-MX" dirty="0"/>
          </a:p>
          <a:p>
            <a:endParaRPr lang="es-MX" altLang="es-MX" dirty="0"/>
          </a:p>
          <a:p>
            <a:endParaRPr lang="es-MX" altLang="es-MX" dirty="0"/>
          </a:p>
          <a:p>
            <a:pPr algn="ctr"/>
            <a:r>
              <a:rPr lang="es-MX" altLang="es-MX" sz="8000" b="1" dirty="0"/>
              <a:t>Liquidación</a:t>
            </a:r>
          </a:p>
        </p:txBody>
      </p:sp>
    </p:spTree>
    <p:extLst>
      <p:ext uri="{BB962C8B-B14F-4D97-AF65-F5344CB8AC3E}">
        <p14:creationId xmlns:p14="http://schemas.microsoft.com/office/powerpoint/2010/main" val="2564690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292AC21C-4010-1F68-78F4-19381BA06528}"/>
              </a:ext>
            </a:extLst>
          </p:cNvPr>
          <p:cNvSpPr txBox="1">
            <a:spLocks noChangeArrowheads="1"/>
          </p:cNvSpPr>
          <p:nvPr/>
        </p:nvSpPr>
        <p:spPr bwMode="auto">
          <a:xfrm>
            <a:off x="1354231" y="942975"/>
            <a:ext cx="9483538"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3200" b="1" dirty="0">
                <a:solidFill>
                  <a:srgbClr val="000000"/>
                </a:solidFill>
                <a:latin typeface="Georgia" panose="02040502050405020303" pitchFamily="18" charset="0"/>
              </a:rPr>
              <a:t>-CONCEPTO-</a:t>
            </a:r>
          </a:p>
          <a:p>
            <a:pPr algn="ctr" eaLnBrk="1" hangingPunct="1">
              <a:lnSpc>
                <a:spcPct val="90000"/>
              </a:lnSpc>
            </a:pPr>
            <a:endParaRPr lang="es-MX" altLang="es-MX" sz="2000" i="1" dirty="0">
              <a:solidFill>
                <a:srgbClr val="000000"/>
              </a:solidFill>
              <a:latin typeface="Georgia" panose="02040502050405020303" pitchFamily="18" charset="0"/>
            </a:endParaRPr>
          </a:p>
          <a:p>
            <a:pPr algn="ctr"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DPEJ: </a:t>
            </a:r>
            <a:r>
              <a:rPr lang="es-MX" altLang="es-MX" sz="2800" i="1" dirty="0">
                <a:solidFill>
                  <a:srgbClr val="000000"/>
                </a:solidFill>
                <a:latin typeface="Georgia" panose="02040502050405020303" pitchFamily="18" charset="0"/>
              </a:rPr>
              <a:t>3. Merc. En las sociedades de capital, </a:t>
            </a:r>
          </a:p>
          <a:p>
            <a:pPr algn="ctr" eaLnBrk="1" hangingPunct="1">
              <a:lnSpc>
                <a:spcPct val="90000"/>
              </a:lnSpc>
            </a:pPr>
            <a:r>
              <a:rPr lang="es-MX" altLang="es-MX" sz="2800" i="1" dirty="0">
                <a:solidFill>
                  <a:srgbClr val="000000"/>
                </a:solidFill>
                <a:latin typeface="Georgia" panose="02040502050405020303" pitchFamily="18" charset="0"/>
              </a:rPr>
              <a:t>conjunto de operaciones que tienden </a:t>
            </a:r>
          </a:p>
          <a:p>
            <a:pPr algn="ctr" eaLnBrk="1" hangingPunct="1">
              <a:lnSpc>
                <a:spcPct val="90000"/>
              </a:lnSpc>
            </a:pPr>
            <a:r>
              <a:rPr lang="es-MX" altLang="es-MX" sz="2800" i="1" dirty="0">
                <a:solidFill>
                  <a:srgbClr val="000000"/>
                </a:solidFill>
                <a:latin typeface="Georgia" panose="02040502050405020303" pitchFamily="18" charset="0"/>
              </a:rPr>
              <a:t>a fijar el haber social divisible entre los socios</a:t>
            </a:r>
          </a:p>
          <a:p>
            <a:pPr algn="ctr" eaLnBrk="1" hangingPunct="1">
              <a:lnSpc>
                <a:spcPct val="90000"/>
              </a:lnSpc>
            </a:pPr>
            <a:endParaRPr lang="es-MX" altLang="es-MX" sz="2800" i="1" dirty="0">
              <a:solidFill>
                <a:srgbClr val="000000"/>
              </a:solidFill>
              <a:latin typeface="Georgia" panose="02040502050405020303" pitchFamily="18" charset="0"/>
            </a:endParaRPr>
          </a:p>
          <a:p>
            <a:pPr algn="ctr"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DRAE: </a:t>
            </a:r>
            <a:r>
              <a:rPr lang="es-MX" altLang="es-MX" sz="2800" i="1" dirty="0">
                <a:solidFill>
                  <a:srgbClr val="000000"/>
                </a:solidFill>
                <a:latin typeface="Georgia" panose="02040502050405020303" pitchFamily="18" charset="0"/>
              </a:rPr>
              <a:t>Liquidar: Hacer ajuste final </a:t>
            </a:r>
          </a:p>
          <a:p>
            <a:pPr algn="ctr" eaLnBrk="1" hangingPunct="1">
              <a:lnSpc>
                <a:spcPct val="90000"/>
              </a:lnSpc>
            </a:pPr>
            <a:r>
              <a:rPr lang="es-MX" altLang="es-MX" sz="2800" i="1" dirty="0">
                <a:solidFill>
                  <a:srgbClr val="000000"/>
                </a:solidFill>
                <a:latin typeface="Georgia" panose="02040502050405020303" pitchFamily="18" charset="0"/>
              </a:rPr>
              <a:t>de cuentas para cesar el negocio.</a:t>
            </a:r>
            <a:endParaRPr lang="es-MX" altLang="es-MX" sz="28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600129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13BB27ED-2260-8536-5038-99C77AFC42AB}"/>
              </a:ext>
            </a:extLst>
          </p:cNvPr>
          <p:cNvSpPr txBox="1">
            <a:spLocks noChangeArrowheads="1"/>
          </p:cNvSpPr>
          <p:nvPr/>
        </p:nvSpPr>
        <p:spPr bwMode="auto">
          <a:xfrm>
            <a:off x="1161209" y="1831639"/>
            <a:ext cx="9869581"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buFont typeface="Wingdings 2" pitchFamily="2" charset="2"/>
              <a:buNone/>
            </a:pPr>
            <a:r>
              <a:rPr lang="es-MX" altLang="es-MX" sz="2800" dirty="0">
                <a:solidFill>
                  <a:srgbClr val="000000"/>
                </a:solidFill>
                <a:latin typeface="Georgia" panose="02040502050405020303" pitchFamily="18" charset="0"/>
              </a:rPr>
              <a:t>Es la segunda etapa o faceta del proceso relativo a la extinción de una sociedad, y que consiste en una serie de operaciones a cargo de un liquidador tendientes a concluir los vínculos jurídicos internos y externos de la persona moral, ya sea pagando deudas, cobrando créditos a favor, terminando negocios pendientes, vendiendo activos, pagando las cuotas de liquidación, y obteniendo la cancelación del registro de la sociedad ante el RPC y el RFC.</a:t>
            </a:r>
          </a:p>
        </p:txBody>
      </p:sp>
    </p:spTree>
    <p:extLst>
      <p:ext uri="{BB962C8B-B14F-4D97-AF65-F5344CB8AC3E}">
        <p14:creationId xmlns:p14="http://schemas.microsoft.com/office/powerpoint/2010/main" val="3091799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1C5C32A-D2F5-B935-6641-5780F6D9375B}"/>
              </a:ext>
            </a:extLst>
          </p:cNvPr>
          <p:cNvSpPr txBox="1">
            <a:spLocks noChangeArrowheads="1"/>
          </p:cNvSpPr>
          <p:nvPr/>
        </p:nvSpPr>
        <p:spPr bwMode="auto">
          <a:xfrm>
            <a:off x="1847850" y="279587"/>
            <a:ext cx="8496300" cy="5355312"/>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2000" b="1" dirty="0">
                <a:solidFill>
                  <a:srgbClr val="000000"/>
                </a:solidFill>
              </a:rPr>
              <a:t>-</a:t>
            </a:r>
            <a:r>
              <a:rPr lang="es-MX" altLang="es-MX" sz="4000" b="1" dirty="0">
                <a:solidFill>
                  <a:srgbClr val="000000"/>
                </a:solidFill>
              </a:rPr>
              <a:t>NATURALEZA-</a:t>
            </a: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Es la segunda de tres faces que atienden la extinción de una sociedad.</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La consecuencia de la disolución, si no existe esta última, no se presenta, salvo lo previsto en el artículo 3º.</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Figura jurídica a través de la cual se libera a los socios y al patrimonio de los lazos que los une.</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No conlleva la muerte o desaparición de la sociedad, pues aún conserva personalidad jurídica que desaparece hasta la total extinción.</a:t>
            </a:r>
          </a:p>
        </p:txBody>
      </p:sp>
    </p:spTree>
    <p:extLst>
      <p:ext uri="{BB962C8B-B14F-4D97-AF65-F5344CB8AC3E}">
        <p14:creationId xmlns:p14="http://schemas.microsoft.com/office/powerpoint/2010/main" val="2876209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51E68F6B-1422-5279-622E-55C981DB9BCE}"/>
              </a:ext>
            </a:extLst>
          </p:cNvPr>
          <p:cNvSpPr txBox="1">
            <a:spLocks noChangeArrowheads="1"/>
          </p:cNvSpPr>
          <p:nvPr/>
        </p:nvSpPr>
        <p:spPr bwMode="auto">
          <a:xfrm>
            <a:off x="879661" y="1068480"/>
            <a:ext cx="9322173"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9888" indent="-342900">
              <a:defRPr>
                <a:solidFill>
                  <a:schemeClr val="tx1"/>
                </a:solidFill>
                <a:latin typeface="Arial" panose="020B0604020202020204" pitchFamily="34" charset="0"/>
              </a:defRPr>
            </a:lvl1pPr>
            <a:lvl2pPr marL="4000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buFont typeface="Wingdings 2" pitchFamily="2" charset="2"/>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Char char=""/>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Char char=""/>
            </a:pPr>
            <a:r>
              <a:rPr lang="es-MX" altLang="es-MX" sz="3200" dirty="0">
                <a:solidFill>
                  <a:srgbClr val="000000"/>
                </a:solidFill>
                <a:latin typeface="Georgia" panose="02040502050405020303" pitchFamily="18" charset="0"/>
              </a:rPr>
              <a:t>Tiene un doble aspecto: </a:t>
            </a:r>
          </a:p>
          <a:p>
            <a:pPr lvl="1" algn="just" eaLnBrk="1" hangingPunct="1">
              <a:lnSpc>
                <a:spcPct val="90000"/>
              </a:lnSpc>
            </a:pPr>
            <a:endParaRPr lang="es-MX" altLang="es-MX" sz="2000" dirty="0">
              <a:solidFill>
                <a:srgbClr val="000000"/>
              </a:solidFill>
              <a:latin typeface="Georgia" panose="02040502050405020303" pitchFamily="18" charset="0"/>
            </a:endParaRPr>
          </a:p>
          <a:p>
            <a:pPr lvl="1" algn="just" eaLnBrk="1" hangingPunct="1">
              <a:lnSpc>
                <a:spcPct val="90000"/>
              </a:lnSpc>
            </a:pPr>
            <a:endParaRPr lang="es-MX" altLang="es-MX" sz="2000" dirty="0">
              <a:solidFill>
                <a:srgbClr val="000000"/>
              </a:solidFill>
              <a:latin typeface="Georgia" panose="02040502050405020303" pitchFamily="18" charset="0"/>
            </a:endParaRPr>
          </a:p>
          <a:p>
            <a:pPr lvl="1" algn="just" eaLnBrk="1" hangingPunct="1">
              <a:lnSpc>
                <a:spcPct val="90000"/>
              </a:lnSpc>
            </a:pPr>
            <a:r>
              <a:rPr lang="es-MX" altLang="es-MX" sz="2000" dirty="0">
                <a:solidFill>
                  <a:srgbClr val="000000"/>
                </a:solidFill>
                <a:latin typeface="Georgia" panose="02040502050405020303" pitchFamily="18" charset="0"/>
              </a:rPr>
              <a:t>a) por un lado constituye un proceso o conjunto de operaciones que busca dar por terminada la vida de la sociedad concluyendo los vínculos o relaciones jurídicas entre la sociedad con terceros, la sociedad con sus socios y los socios entre sí, a través del reparto de su patrimonio; y </a:t>
            </a:r>
          </a:p>
          <a:p>
            <a:pPr lvl="1" algn="just" eaLnBrk="1" hangingPunct="1">
              <a:lnSpc>
                <a:spcPct val="90000"/>
              </a:lnSpc>
            </a:pPr>
            <a:endParaRPr lang="es-MX" altLang="es-MX" sz="2000" dirty="0">
              <a:solidFill>
                <a:srgbClr val="000000"/>
              </a:solidFill>
              <a:latin typeface="Georgia" panose="02040502050405020303" pitchFamily="18" charset="0"/>
            </a:endParaRPr>
          </a:p>
          <a:p>
            <a:pPr lvl="1" algn="just" eaLnBrk="1" hangingPunct="1">
              <a:lnSpc>
                <a:spcPct val="90000"/>
              </a:lnSpc>
            </a:pPr>
            <a:r>
              <a:rPr lang="es-MX" altLang="es-MX" sz="2000" dirty="0">
                <a:solidFill>
                  <a:srgbClr val="000000"/>
                </a:solidFill>
                <a:latin typeface="Georgia" panose="02040502050405020303" pitchFamily="18" charset="0"/>
              </a:rPr>
              <a:t>b) por otro constituye un estado, una situación jurídica en que se encuentra la sociedad mientras está sometida al proceso.</a:t>
            </a:r>
          </a:p>
          <a:p>
            <a:pPr algn="just" eaLnBrk="1" hangingPunct="1">
              <a:lnSpc>
                <a:spcPct val="90000"/>
              </a:lnSpc>
              <a:buFont typeface="Wingdings 2" pitchFamily="2" charset="2"/>
              <a:buChar cha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07167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943A550-FB66-8625-401A-D63073AA4746}"/>
              </a:ext>
            </a:extLst>
          </p:cNvPr>
          <p:cNvSpPr txBox="1">
            <a:spLocks noChangeArrowheads="1"/>
          </p:cNvSpPr>
          <p:nvPr/>
        </p:nvSpPr>
        <p:spPr bwMode="auto">
          <a:xfrm>
            <a:off x="792752" y="286870"/>
            <a:ext cx="9447679" cy="4358116"/>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 typeface="Wingdings 2" panose="05020102010507070707" pitchFamily="18" charset="2"/>
              <a:buNone/>
              <a:defRPr/>
            </a:pPr>
            <a:endParaRPr lang="es-MX" altLang="es-MX" sz="2000" b="1" dirty="0" smtClean="0">
              <a:solidFill>
                <a:srgbClr val="000000"/>
              </a:solidFill>
            </a:endParaRPr>
          </a:p>
          <a:p>
            <a:pPr algn="ctr" eaLnBrk="1" hangingPunct="1">
              <a:lnSpc>
                <a:spcPct val="90000"/>
              </a:lnSpc>
              <a:spcBef>
                <a:spcPct val="0"/>
              </a:spcBef>
              <a:buClrTx/>
              <a:buSzTx/>
              <a:buFont typeface="Wingdings 2" panose="05020102010507070707" pitchFamily="18" charset="2"/>
              <a:buNone/>
              <a:defRPr/>
            </a:pPr>
            <a:r>
              <a:rPr lang="es-MX" altLang="es-MX" sz="2000" b="1" dirty="0" smtClean="0">
                <a:solidFill>
                  <a:srgbClr val="000000"/>
                </a:solidFill>
              </a:rPr>
              <a:t>-</a:t>
            </a:r>
            <a:r>
              <a:rPr lang="es-MX" altLang="es-MX" sz="2000" b="1" dirty="0">
                <a:solidFill>
                  <a:srgbClr val="000000"/>
                </a:solidFill>
              </a:rPr>
              <a:t>RELACIONES DE LA SOCIEDAD-</a:t>
            </a: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smtClean="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Internas</a:t>
            </a:r>
          </a:p>
          <a:p>
            <a:pPr algn="ctr" eaLnBrk="1" hangingPunct="1">
              <a:lnSpc>
                <a:spcPct val="90000"/>
              </a:lnSpc>
              <a:spcBef>
                <a:spcPct val="0"/>
              </a:spcBef>
              <a:buClrTx/>
              <a:buSzTx/>
              <a:buFontTx/>
              <a:buNone/>
              <a:defRPr/>
            </a:pPr>
            <a:endParaRPr lang="es-MX" altLang="es-MX" sz="2000" dirty="0" smtClean="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Externas</a:t>
            </a:r>
          </a:p>
        </p:txBody>
      </p:sp>
      <p:sp>
        <p:nvSpPr>
          <p:cNvPr id="4" name="3 Marcador de número de diapositiva">
            <a:extLst>
              <a:ext uri="{FF2B5EF4-FFF2-40B4-BE49-F238E27FC236}">
                <a16:creationId xmlns:a16="http://schemas.microsoft.com/office/drawing/2014/main" xmlns="" id="{760F5C2A-7A2F-93BB-EA0C-70D3C69CF9F4}"/>
              </a:ext>
            </a:extLst>
          </p:cNvPr>
          <p:cNvSpPr>
            <a:spLocks noGrp="1"/>
          </p:cNvSpPr>
          <p:nvPr>
            <p:ph type="sldNum" sz="quarter" idx="12"/>
          </p:nvPr>
        </p:nvSpPr>
        <p:spPr bwMode="auto">
          <a:xfrm>
            <a:off x="5516592" y="6176683"/>
            <a:ext cx="587811" cy="5564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DE31BF-0C8F-B44F-975A-CB360D0DF052}" type="slidenum">
              <a:rPr lang="es-MX" altLang="es-MX">
                <a:solidFill>
                  <a:srgbClr val="FFFFFF"/>
                </a:solidFill>
                <a:latin typeface="Georgia" panose="02040502050405020303" pitchFamily="18" charset="0"/>
              </a:rPr>
              <a:pPr/>
              <a:t>4</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2802987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B85D2C3-B32E-C3F6-5E4A-4C68A8BBCE0A}"/>
              </a:ext>
            </a:extLst>
          </p:cNvPr>
          <p:cNvSpPr txBox="1">
            <a:spLocks noChangeArrowheads="1"/>
          </p:cNvSpPr>
          <p:nvPr/>
        </p:nvSpPr>
        <p:spPr bwMode="auto">
          <a:xfrm>
            <a:off x="1847850" y="1083742"/>
            <a:ext cx="8496300"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3600" b="1" dirty="0">
                <a:solidFill>
                  <a:srgbClr val="000000"/>
                </a:solidFill>
                <a:latin typeface="Georgia" panose="02040502050405020303" pitchFamily="18" charset="0"/>
              </a:rPr>
              <a:t>-REGULACIÓN-</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LGSM</a:t>
            </a:r>
          </a:p>
          <a:p>
            <a:pPr algn="ctr"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3º</a:t>
            </a:r>
          </a:p>
          <a:p>
            <a:pPr algn="ctr" eaLnBrk="1" hangingPunct="1">
              <a:lnSpc>
                <a:spcPct val="90000"/>
              </a:lnSpc>
            </a:pPr>
            <a:endParaRPr lang="es-MX" altLang="es-MX" sz="2800" b="1"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Capítulo XI</a:t>
            </a:r>
          </a:p>
          <a:p>
            <a:pPr algn="ctr"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r>
              <a:rPr lang="es-MX" altLang="es-MX" sz="2800" dirty="0">
                <a:solidFill>
                  <a:srgbClr val="000000"/>
                </a:solidFill>
                <a:latin typeface="Georgia" panose="02040502050405020303" pitchFamily="18" charset="0"/>
              </a:rPr>
              <a:t>234 - 249</a:t>
            </a:r>
          </a:p>
        </p:txBody>
      </p:sp>
    </p:spTree>
    <p:extLst>
      <p:ext uri="{BB962C8B-B14F-4D97-AF65-F5344CB8AC3E}">
        <p14:creationId xmlns:p14="http://schemas.microsoft.com/office/powerpoint/2010/main" val="1747396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1B7EEB25-6919-EAC6-3695-18125C1324C9}"/>
              </a:ext>
            </a:extLst>
          </p:cNvPr>
          <p:cNvSpPr txBox="1">
            <a:spLocks noChangeArrowheads="1"/>
          </p:cNvSpPr>
          <p:nvPr/>
        </p:nvSpPr>
        <p:spPr bwMode="auto">
          <a:xfrm>
            <a:off x="1847850" y="458881"/>
            <a:ext cx="8496300" cy="5133713"/>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600" b="1" dirty="0">
                <a:solidFill>
                  <a:srgbClr val="000000"/>
                </a:solidFill>
                <a:latin typeface="Georgia" panose="02040502050405020303" pitchFamily="18" charset="0"/>
              </a:rPr>
              <a:t>-CAUSAS DE LIQUIDACIÓN-</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El sólo vencimiento del plazo, sin necesidad de acuerdo -ipso iure- (232 I, 234); RD: 220225</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Declaración de disolución (234);</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Resolución </a:t>
            </a:r>
            <a:r>
              <a:rPr lang="es-MX" altLang="es-MX" sz="2000" dirty="0" smtClean="0">
                <a:solidFill>
                  <a:srgbClr val="000000"/>
                </a:solidFill>
                <a:latin typeface="Georgia" panose="02040502050405020303" pitchFamily="18" charset="0"/>
              </a:rPr>
              <a:t>judicial o administrativa (229 VI)</a:t>
            </a: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Resolución judicial de ilicitud (3º)</a:t>
            </a:r>
          </a:p>
        </p:txBody>
      </p:sp>
    </p:spTree>
    <p:extLst>
      <p:ext uri="{BB962C8B-B14F-4D97-AF65-F5344CB8AC3E}">
        <p14:creationId xmlns:p14="http://schemas.microsoft.com/office/powerpoint/2010/main" val="2761935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15F3313-2265-A012-1950-F1EEAEEFFC88}"/>
              </a:ext>
            </a:extLst>
          </p:cNvPr>
          <p:cNvSpPr txBox="1">
            <a:spLocks noChangeArrowheads="1"/>
          </p:cNvSpPr>
          <p:nvPr/>
        </p:nvSpPr>
        <p:spPr bwMode="auto">
          <a:xfrm>
            <a:off x="1847850" y="548528"/>
            <a:ext cx="8496300" cy="4856714"/>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600" b="1" dirty="0">
                <a:solidFill>
                  <a:srgbClr val="000000"/>
                </a:solidFill>
                <a:latin typeface="Georgia" panose="02040502050405020303" pitchFamily="18" charset="0"/>
              </a:rPr>
              <a:t>-TIPOS DE LIQUIDACIÓN-</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Judiciales (forzosa);</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No judiciales (voluntaria):  </a:t>
            </a: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r>
              <a:rPr lang="es-MX" altLang="es-MX" sz="2000" dirty="0">
                <a:solidFill>
                  <a:srgbClr val="000000"/>
                </a:solidFill>
                <a:latin typeface="Georgia" panose="02040502050405020303" pitchFamily="18" charset="0"/>
              </a:rPr>
              <a:t>                                                              a) Parcial</a:t>
            </a: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r>
              <a:rPr lang="es-MX" altLang="es-MX" sz="2000" dirty="0">
                <a:solidFill>
                  <a:srgbClr val="000000"/>
                </a:solidFill>
                <a:latin typeface="Georgia" panose="02040502050405020303" pitchFamily="18" charset="0"/>
              </a:rPr>
              <a:t>                                                              b) Total</a:t>
            </a:r>
          </a:p>
        </p:txBody>
      </p:sp>
    </p:spTree>
    <p:extLst>
      <p:ext uri="{BB962C8B-B14F-4D97-AF65-F5344CB8AC3E}">
        <p14:creationId xmlns:p14="http://schemas.microsoft.com/office/powerpoint/2010/main" val="2105300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58C84981-8F8D-F678-D019-32B40CD4A7B4}"/>
              </a:ext>
            </a:extLst>
          </p:cNvPr>
          <p:cNvSpPr txBox="1">
            <a:spLocks noChangeArrowheads="1"/>
          </p:cNvSpPr>
          <p:nvPr/>
        </p:nvSpPr>
        <p:spPr bwMode="auto">
          <a:xfrm>
            <a:off x="1847850" y="189939"/>
            <a:ext cx="84963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3200" b="1" dirty="0">
                <a:solidFill>
                  <a:srgbClr val="000000"/>
                </a:solidFill>
                <a:latin typeface="Georgia" panose="02040502050405020303" pitchFamily="18" charset="0"/>
              </a:rPr>
              <a:t>-EFECTOS-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1.</a:t>
            </a:r>
            <a:r>
              <a:rPr lang="es-MX" altLang="es-MX" sz="2000" dirty="0">
                <a:solidFill>
                  <a:srgbClr val="000000"/>
                </a:solidFill>
                <a:latin typeface="Georgia" panose="02040502050405020303" pitchFamily="18" charset="0"/>
              </a:rPr>
              <a:t> Terminación anticipada de su ejercicio social, en la fecha que entre en liquidación (8-A) (11 CFF).</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2.</a:t>
            </a:r>
            <a:r>
              <a:rPr lang="es-MX" altLang="es-MX" sz="2000" dirty="0">
                <a:solidFill>
                  <a:srgbClr val="000000"/>
                </a:solidFill>
                <a:latin typeface="Georgia" panose="02040502050405020303" pitchFamily="18" charset="0"/>
              </a:rPr>
              <a:t> Habrá un ejercicio social durante todo el tiempo que la sociedad esté en liquidación (8-A) (11 y 12 CFF).</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None/>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3.</a:t>
            </a:r>
            <a:r>
              <a:rPr lang="es-MX" altLang="es-MX" sz="2000" dirty="0">
                <a:solidFill>
                  <a:srgbClr val="000000"/>
                </a:solidFill>
                <a:latin typeface="Georgia" panose="02040502050405020303" pitchFamily="18" charset="0"/>
              </a:rPr>
              <a:t> Inicia operaciones el liquidador, cesando en su función el administrador; aquél tendrá un función diversa: </a:t>
            </a:r>
            <a:r>
              <a:rPr lang="es-MX" altLang="es-MX" sz="2000" i="1" dirty="0">
                <a:solidFill>
                  <a:srgbClr val="000000"/>
                </a:solidFill>
                <a:latin typeface="Georgia" panose="02040502050405020303" pitchFamily="18" charset="0"/>
              </a:rPr>
              <a:t>órgano administrativo extintivo y con representación.</a:t>
            </a:r>
          </a:p>
          <a:p>
            <a:pPr algn="just" eaLnBrk="1" hangingPunct="1">
              <a:lnSpc>
                <a:spcPct val="90000"/>
              </a:lnSpc>
            </a:pPr>
            <a:endParaRPr lang="es-MX" altLang="es-MX" sz="2000" i="1" dirty="0">
              <a:solidFill>
                <a:srgbClr val="000000"/>
              </a:solidFill>
              <a:latin typeface="Georgia" panose="02040502050405020303" pitchFamily="18" charset="0"/>
            </a:endParaRPr>
          </a:p>
          <a:p>
            <a:pPr algn="just" eaLnBrk="1" hangingPunct="1">
              <a:lnSpc>
                <a:spcPct val="90000"/>
              </a:lnSpc>
            </a:pPr>
            <a:endParaRPr lang="es-MX" altLang="es-MX" sz="2000" i="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4.</a:t>
            </a:r>
            <a:r>
              <a:rPr lang="es-MX" altLang="es-MX" sz="2000" dirty="0">
                <a:solidFill>
                  <a:srgbClr val="000000"/>
                </a:solidFill>
                <a:latin typeface="Georgia" panose="02040502050405020303" pitchFamily="18" charset="0"/>
              </a:rPr>
              <a:t> Continúa con personalidad jurídica </a:t>
            </a:r>
            <a:r>
              <a:rPr lang="es-MX" altLang="es-MX" sz="2000" dirty="0" smtClean="0">
                <a:solidFill>
                  <a:srgbClr val="000000"/>
                </a:solidFill>
                <a:latin typeface="Georgia" panose="02040502050405020303" pitchFamily="18" charset="0"/>
              </a:rPr>
              <a:t>la </a:t>
            </a:r>
            <a:r>
              <a:rPr lang="es-MX" altLang="es-MX" sz="2000" dirty="0">
                <a:solidFill>
                  <a:srgbClr val="000000"/>
                </a:solidFill>
                <a:latin typeface="Georgia" panose="02040502050405020303" pitchFamily="18" charset="0"/>
              </a:rPr>
              <a:t>sociedad.</a:t>
            </a:r>
          </a:p>
        </p:txBody>
      </p:sp>
    </p:spTree>
    <p:extLst>
      <p:ext uri="{BB962C8B-B14F-4D97-AF65-F5344CB8AC3E}">
        <p14:creationId xmlns:p14="http://schemas.microsoft.com/office/powerpoint/2010/main" val="3929089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DDAE411-290F-0F22-127C-38A4F3E3A794}"/>
              </a:ext>
            </a:extLst>
          </p:cNvPr>
          <p:cNvSpPr txBox="1">
            <a:spLocks noChangeArrowheads="1"/>
          </p:cNvSpPr>
          <p:nvPr/>
        </p:nvSpPr>
        <p:spPr bwMode="auto">
          <a:xfrm>
            <a:off x="1847850" y="1859339"/>
            <a:ext cx="84963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buFont typeface="Wingdings 2" pitchFamily="2" charset="2"/>
              <a:buNone/>
            </a:pPr>
            <a:r>
              <a:rPr lang="es-MX" altLang="es-MX" sz="2000" b="1" dirty="0">
                <a:solidFill>
                  <a:srgbClr val="000000"/>
                </a:solidFill>
                <a:latin typeface="Georgia" panose="02040502050405020303" pitchFamily="18" charset="0"/>
              </a:rPr>
              <a:t>5.</a:t>
            </a:r>
            <a:r>
              <a:rPr lang="es-MX" altLang="es-MX" sz="2000" dirty="0">
                <a:solidFill>
                  <a:srgbClr val="000000"/>
                </a:solidFill>
                <a:latin typeface="Georgia" panose="02040502050405020303" pitchFamily="18" charset="0"/>
              </a:rPr>
              <a:t> Se desarrollarán una serie de trámites, diligencias y actos que buscarán: a) concluir las operaciones pendientes, b) resolver las relaciones o vínculos jurídicos respectivos, c) repartir el patrimonio social, y d) extinguir totalmente la sociedad.</a:t>
            </a:r>
          </a:p>
          <a:p>
            <a:pPr algn="just" eaLnBrk="1" hangingPunct="1">
              <a:lnSpc>
                <a:spcPct val="90000"/>
              </a:lnSpc>
              <a:buFont typeface="Wingdings 2" pitchFamily="2" charset="2"/>
              <a:buNone/>
            </a:pPr>
            <a:endParaRPr lang="es-MX" altLang="es-MX" sz="2000" b="1" dirty="0">
              <a:solidFill>
                <a:srgbClr val="000000"/>
              </a:solidFill>
              <a:latin typeface="Georgia" panose="02040502050405020303" pitchFamily="18" charset="0"/>
            </a:endParaRPr>
          </a:p>
          <a:p>
            <a:pPr algn="just" eaLnBrk="1" hangingPunct="1">
              <a:lnSpc>
                <a:spcPct val="90000"/>
              </a:lnSpc>
              <a:buFont typeface="Wingdings 2" pitchFamily="2" charset="2"/>
              <a:buNone/>
            </a:pPr>
            <a:endParaRPr lang="es-MX" altLang="es-MX" sz="2000" b="1" dirty="0">
              <a:solidFill>
                <a:srgbClr val="000000"/>
              </a:solidFill>
              <a:latin typeface="Georgia" panose="02040502050405020303" pitchFamily="18" charset="0"/>
            </a:endParaRPr>
          </a:p>
          <a:p>
            <a:pPr algn="just" eaLnBrk="1" hangingPunct="1">
              <a:lnSpc>
                <a:spcPct val="90000"/>
              </a:lnSpc>
              <a:buFont typeface="Wingdings 2" pitchFamily="2" charset="2"/>
              <a:buNone/>
            </a:pPr>
            <a:r>
              <a:rPr lang="es-MX" altLang="es-MX" sz="2000" b="1" dirty="0">
                <a:solidFill>
                  <a:srgbClr val="000000"/>
                </a:solidFill>
                <a:latin typeface="Georgia" panose="02040502050405020303" pitchFamily="18" charset="0"/>
              </a:rPr>
              <a:t>6. </a:t>
            </a:r>
            <a:r>
              <a:rPr lang="es-MX" altLang="es-MX" sz="2000" dirty="0">
                <a:solidFill>
                  <a:srgbClr val="000000"/>
                </a:solidFill>
                <a:latin typeface="Georgia" panose="02040502050405020303" pitchFamily="18" charset="0"/>
              </a:rPr>
              <a:t>Se </a:t>
            </a:r>
            <a:r>
              <a:rPr lang="es-MX" altLang="es-MX" sz="2000" dirty="0" smtClean="0">
                <a:solidFill>
                  <a:srgbClr val="000000"/>
                </a:solidFill>
                <a:latin typeface="Georgia" panose="02040502050405020303" pitchFamily="18" charset="0"/>
              </a:rPr>
              <a:t>transformará el </a:t>
            </a:r>
            <a:r>
              <a:rPr lang="es-MX" altLang="es-MX" sz="2000" dirty="0">
                <a:solidFill>
                  <a:srgbClr val="000000"/>
                </a:solidFill>
                <a:latin typeface="Georgia" panose="02040502050405020303" pitchFamily="18" charset="0"/>
              </a:rPr>
              <a:t>patrimonio de la sociedad: </a:t>
            </a:r>
            <a:r>
              <a:rPr lang="es-MX" altLang="es-MX" sz="2000" i="1" dirty="0">
                <a:solidFill>
                  <a:srgbClr val="000000"/>
                </a:solidFill>
                <a:latin typeface="Georgia" panose="02040502050405020303" pitchFamily="18" charset="0"/>
              </a:rPr>
              <a:t>de algo productivo a algo repartible (líquido)</a:t>
            </a:r>
            <a:r>
              <a:rPr lang="es-MX" altLang="es-MX" sz="2000" dirty="0">
                <a:solidFill>
                  <a:srgbClr val="000000"/>
                </a:solidFill>
                <a:latin typeface="Georgia" panose="02040502050405020303" pitchFamily="18" charset="0"/>
              </a:rPr>
              <a:t>.</a:t>
            </a:r>
          </a:p>
          <a:p>
            <a:pPr algn="just" eaLnBrk="1" hangingPunct="1">
              <a:lnSpc>
                <a:spcPct val="90000"/>
              </a:lnSpc>
              <a:buFont typeface="Wingdings 2" pitchFamily="2" charset="2"/>
              <a:buNone/>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None/>
            </a:pPr>
            <a:endParaRPr lang="es-MX" altLang="es-MX" sz="2000" dirty="0">
              <a:solidFill>
                <a:srgbClr val="000000"/>
              </a:solidFill>
              <a:latin typeface="Georgia" panose="02040502050405020303" pitchFamily="18" charset="0"/>
            </a:endParaRPr>
          </a:p>
          <a:p>
            <a:pPr algn="just" eaLnBrk="1" hangingPunct="1">
              <a:lnSpc>
                <a:spcPct val="90000"/>
              </a:lnSpc>
              <a:buFont typeface="Wingdings 2" pitchFamily="2" charset="2"/>
              <a:buNone/>
            </a:pPr>
            <a:r>
              <a:rPr lang="es-MX" altLang="es-MX" sz="2000" b="1" dirty="0">
                <a:solidFill>
                  <a:srgbClr val="000000"/>
                </a:solidFill>
                <a:latin typeface="Georgia" panose="02040502050405020303" pitchFamily="18" charset="0"/>
              </a:rPr>
              <a:t>7.</a:t>
            </a:r>
            <a:r>
              <a:rPr lang="es-MX" altLang="es-MX" sz="2000" dirty="0">
                <a:solidFill>
                  <a:srgbClr val="000000"/>
                </a:solidFill>
                <a:latin typeface="Georgia" panose="02040502050405020303" pitchFamily="18" charset="0"/>
              </a:rPr>
              <a:t> Se desintegrará paulatina y ordenadamente la sociedad y la empresa. </a:t>
            </a:r>
          </a:p>
        </p:txBody>
      </p:sp>
    </p:spTree>
    <p:extLst>
      <p:ext uri="{BB962C8B-B14F-4D97-AF65-F5344CB8AC3E}">
        <p14:creationId xmlns:p14="http://schemas.microsoft.com/office/powerpoint/2010/main" val="2565378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03136804-4E93-3B05-B86D-EA81C94C2EF1}"/>
              </a:ext>
            </a:extLst>
          </p:cNvPr>
          <p:cNvSpPr txBox="1">
            <a:spLocks noChangeArrowheads="1"/>
          </p:cNvSpPr>
          <p:nvPr/>
        </p:nvSpPr>
        <p:spPr bwMode="auto">
          <a:xfrm>
            <a:off x="1174937" y="584386"/>
            <a:ext cx="9842126" cy="5355312"/>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r>
              <a:rPr lang="es-MX" altLang="es-MX" sz="3200" b="1" dirty="0">
                <a:solidFill>
                  <a:srgbClr val="000000"/>
                </a:solidFill>
                <a:latin typeface="Georgia" panose="02040502050405020303" pitchFamily="18" charset="0"/>
              </a:rPr>
              <a:t>-LIQUIDADOR-</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Es quien tiene a su cargo todo el proceso de la liquidación (235).</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Ostenta la representación de la sociedad durante este proceso, no de los socios ni de los acreedores (235).</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Tienen responsabilidad en caso de excederse en sus atribuciones; entre ellas, las de realizar operaciones relacionadas con el objeto social (235).</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Sustituye al administrador, pero lleva a cabo actividades administrativas de diversa naturaleza: </a:t>
            </a:r>
            <a:r>
              <a:rPr lang="es-MX" altLang="es-MX" sz="2000" i="1" dirty="0">
                <a:solidFill>
                  <a:srgbClr val="000000"/>
                </a:solidFill>
                <a:latin typeface="Georgia" panose="02040502050405020303" pitchFamily="18" charset="0"/>
              </a:rPr>
              <a:t>liquidar y extinguir la sociedad</a:t>
            </a:r>
            <a:r>
              <a:rPr lang="es-MX" altLang="es-MX" sz="2000" dirty="0">
                <a:solidFill>
                  <a:srgbClr val="000000"/>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Realizará operaciones necesarias (nuevas) para desempeñar su función, pero no estarán relacionadas con el objeto social de la persona moral.</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83954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99E80C6A-C4EE-360C-CDEE-6345120077FE}"/>
              </a:ext>
            </a:extLst>
          </p:cNvPr>
          <p:cNvSpPr txBox="1">
            <a:spLocks noChangeArrowheads="1"/>
          </p:cNvSpPr>
          <p:nvPr/>
        </p:nvSpPr>
        <p:spPr bwMode="auto">
          <a:xfrm>
            <a:off x="1219760" y="889843"/>
            <a:ext cx="9752479" cy="5632311"/>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mn-lt"/>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Su nombramiento puede llevarse a cabo: a) en la constitución de la sociedad; o, b) en la asamblea donde se reconozca la disolución; </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Tratándose de expiración del plazo o por resolución judicial, deben designarse de inmediato, si no, autoridad judicial (236).</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Tendrá las facultades conferidas por la asamblea, por el estatuto y por la ley (242).</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Se pueden intentar dos tipos de acciones contra ellos: a) Exceso de sus atribuciones; y b) Revocación de su nombramiento, cuando hubiere causa grave (235 y 238).</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Para que formalmente comiencen a operar se requiere la inscripción de su nombramiento y entrar en función (237).</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Debe llevar a buen término el proceso.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070476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3A79629-6DF3-6CB0-E922-61D6BA64D221}"/>
              </a:ext>
            </a:extLst>
          </p:cNvPr>
          <p:cNvSpPr txBox="1">
            <a:spLocks noChangeArrowheads="1"/>
          </p:cNvSpPr>
          <p:nvPr/>
        </p:nvSpPr>
        <p:spPr bwMode="auto">
          <a:xfrm>
            <a:off x="1452842" y="333376"/>
            <a:ext cx="9286315" cy="5909310"/>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mn-lt"/>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Debe conservar en depósito por 10 años después de la fecha en que concluya la liquidación: libros y papeles de la sociedad (245).</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es más de un Liquidador (Consejo) establecer reglas de decisión (239). Muerte.</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Puede revocarse el nombramiento del liquidador: a) Por acuerdo de los socios; y b) Por resolución judicial (238).</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se revoca su nombramiento continuarán en el cargo hasta que entre en función el nuevo Liquidador (238).</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Después de aprobado el Balance final de Liquidación, el liquidador está obligado a pagar la cuota de liquidación en un plazo de 2 meses contados a partir de la aprobación de aquél. Si no es recibida por el socio, deberá depositarla en una Institución de crédito a nombre del propio accionista (249).</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Desde luego obligado a rendir cuentas (resulta obligado solidario para efectos fiscales: 27 CFF).</a:t>
            </a:r>
          </a:p>
        </p:txBody>
      </p:sp>
    </p:spTree>
    <p:extLst>
      <p:ext uri="{BB962C8B-B14F-4D97-AF65-F5344CB8AC3E}">
        <p14:creationId xmlns:p14="http://schemas.microsoft.com/office/powerpoint/2010/main" val="274036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28659C86-AF5C-987D-0EC4-A8B71FC22EA2}"/>
              </a:ext>
            </a:extLst>
          </p:cNvPr>
          <p:cNvSpPr txBox="1">
            <a:spLocks noChangeArrowheads="1"/>
          </p:cNvSpPr>
          <p:nvPr/>
        </p:nvSpPr>
        <p:spPr bwMode="auto">
          <a:xfrm>
            <a:off x="1847850" y="960904"/>
            <a:ext cx="8496300" cy="4413516"/>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Georgia"/>
            </a:endParaRPr>
          </a:p>
          <a:p>
            <a:pPr algn="ctr" eaLnBrk="1" hangingPunct="1">
              <a:lnSpc>
                <a:spcPct val="90000"/>
              </a:lnSpc>
              <a:defRPr/>
            </a:pPr>
            <a:endParaRPr lang="es-MX" altLang="es-MX" sz="2000" b="1" dirty="0">
              <a:solidFill>
                <a:srgbClr val="000000"/>
              </a:solidFill>
              <a:latin typeface="Georgia"/>
            </a:endParaRPr>
          </a:p>
          <a:p>
            <a:pPr algn="ctr" eaLnBrk="1" hangingPunct="1">
              <a:lnSpc>
                <a:spcPct val="90000"/>
              </a:lnSpc>
              <a:defRPr/>
            </a:pPr>
            <a:r>
              <a:rPr lang="es-MX" altLang="es-MX" sz="3200" b="1" dirty="0">
                <a:solidFill>
                  <a:srgbClr val="000000"/>
                </a:solidFill>
                <a:latin typeface="Georgia"/>
              </a:rPr>
              <a:t>-PROCESO DE LIQUIDACIÓN-</a:t>
            </a:r>
          </a:p>
          <a:p>
            <a:pPr algn="just"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r>
              <a:rPr lang="es-MX" altLang="es-MX" sz="2000" dirty="0">
                <a:solidFill>
                  <a:srgbClr val="000000"/>
                </a:solidFill>
                <a:latin typeface="Georgia" panose="02040502050405020303" pitchFamily="18" charset="0"/>
              </a:rPr>
              <a:t>     Hay 3 formas de llevar a cabo la liquidación (240): </a:t>
            </a:r>
          </a:p>
          <a:p>
            <a:pPr algn="just" eaLnBrk="1" hangingPunct="1">
              <a:lnSpc>
                <a:spcPct val="90000"/>
              </a:lnSpc>
              <a:defRPr/>
            </a:pPr>
            <a:r>
              <a:rPr lang="es-MX" altLang="es-MX" sz="2000" dirty="0">
                <a:solidFill>
                  <a:srgbClr val="000000"/>
                </a:solidFill>
                <a:latin typeface="Georgia" panose="02040502050405020303" pitchFamily="18" charset="0"/>
              </a:rPr>
              <a:t>     </a:t>
            </a:r>
          </a:p>
          <a:p>
            <a:pPr algn="just" eaLnBrk="1" hangingPunct="1">
              <a:lnSpc>
                <a:spcPct val="90000"/>
              </a:lnSpc>
              <a:defRPr/>
            </a:pPr>
            <a:r>
              <a:rPr lang="es-MX" altLang="es-MX" sz="2000" dirty="0">
                <a:solidFill>
                  <a:srgbClr val="000000"/>
                </a:solidFill>
                <a:latin typeface="Georgia" panose="02040502050405020303" pitchFamily="18" charset="0"/>
              </a:rPr>
              <a:t> </a:t>
            </a:r>
          </a:p>
          <a:p>
            <a:pPr algn="just" eaLnBrk="1" hangingPunct="1">
              <a:lnSpc>
                <a:spcPct val="90000"/>
              </a:lnSpc>
              <a:defRPr/>
            </a:pPr>
            <a:r>
              <a:rPr lang="es-MX" altLang="es-MX" sz="2000" dirty="0">
                <a:solidFill>
                  <a:srgbClr val="000000"/>
                </a:solidFill>
                <a:latin typeface="Georgia" panose="02040502050405020303" pitchFamily="18" charset="0"/>
              </a:rPr>
              <a:t>     a) atendiendo al estatuto (6 XIII);</a:t>
            </a: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r>
              <a:rPr lang="es-MX" altLang="es-MX" sz="2000" dirty="0">
                <a:solidFill>
                  <a:srgbClr val="000000"/>
                </a:solidFill>
                <a:latin typeface="Georgia" panose="02040502050405020303" pitchFamily="18" charset="0"/>
              </a:rPr>
              <a:t>     b) conforme al acuerdo de asamblea;</a:t>
            </a: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r>
              <a:rPr lang="es-MX" altLang="es-MX" sz="2000" dirty="0">
                <a:solidFill>
                  <a:srgbClr val="000000"/>
                </a:solidFill>
                <a:latin typeface="Georgia" panose="02040502050405020303" pitchFamily="18" charset="0"/>
              </a:rPr>
              <a:t>     c) observando proceso legal .</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483512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27B34F08-8B62-B8D7-87C4-417023AB3C5C}"/>
              </a:ext>
            </a:extLst>
          </p:cNvPr>
          <p:cNvSpPr txBox="1">
            <a:spLocks noChangeArrowheads="1"/>
          </p:cNvSpPr>
          <p:nvPr/>
        </p:nvSpPr>
        <p:spPr bwMode="auto">
          <a:xfrm>
            <a:off x="1847850" y="387163"/>
            <a:ext cx="8496300" cy="5632311"/>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mn-lt"/>
            </a:endParaRPr>
          </a:p>
          <a:p>
            <a:pPr algn="ctr" eaLnBrk="1" hangingPunct="1">
              <a:lnSpc>
                <a:spcPct val="90000"/>
              </a:lnSpc>
              <a:defRPr/>
            </a:pPr>
            <a:endParaRPr lang="es-MX" altLang="es-MX" sz="2000" b="1" dirty="0">
              <a:solidFill>
                <a:srgbClr val="000000"/>
              </a:solidFill>
              <a:latin typeface="+mn-lt"/>
            </a:endParaRPr>
          </a:p>
          <a:p>
            <a:pPr algn="ctr" eaLnBrk="1" hangingPunct="1">
              <a:lnSpc>
                <a:spcPct val="90000"/>
              </a:lnSpc>
              <a:defRPr/>
            </a:pPr>
            <a:endParaRPr lang="es-MX" altLang="es-MX" sz="2000" b="1" dirty="0" smtClean="0">
              <a:solidFill>
                <a:srgbClr val="000000"/>
              </a:solidFill>
              <a:latin typeface="Georgia" panose="02040502050405020303" pitchFamily="18" charset="0"/>
            </a:endParaRPr>
          </a:p>
          <a:p>
            <a:pPr algn="ctr" eaLnBrk="1" hangingPunct="1">
              <a:lnSpc>
                <a:spcPct val="90000"/>
              </a:lnSpc>
              <a:defRPr/>
            </a:pPr>
            <a:r>
              <a:rPr lang="es-MX" altLang="es-MX" sz="2000" b="1" dirty="0" smtClean="0">
                <a:solidFill>
                  <a:srgbClr val="000000"/>
                </a:solidFill>
                <a:latin typeface="Georgia" panose="02040502050405020303" pitchFamily="18" charset="0"/>
              </a:rPr>
              <a:t>Actividades </a:t>
            </a:r>
            <a:r>
              <a:rPr lang="es-MX" altLang="es-MX" sz="2000" b="1" dirty="0">
                <a:solidFill>
                  <a:srgbClr val="000000"/>
                </a:solidFill>
                <a:latin typeface="Georgia" panose="02040502050405020303" pitchFamily="18" charset="0"/>
              </a:rPr>
              <a:t>u operaciones que implican la Liquidación</a:t>
            </a:r>
          </a:p>
          <a:p>
            <a:pPr algn="ctr" eaLnBrk="1" hangingPunct="1">
              <a:lnSpc>
                <a:spcPct val="90000"/>
              </a:lnSpc>
              <a:defRPr/>
            </a:pPr>
            <a:r>
              <a:rPr lang="es-MX" altLang="es-MX" sz="2000" dirty="0">
                <a:solidFill>
                  <a:srgbClr val="000000"/>
                </a:solidFill>
                <a:latin typeface="Georgia" panose="02040502050405020303" pitchFamily="18" charset="0"/>
              </a:rPr>
              <a:t>(242)</a:t>
            </a:r>
          </a:p>
          <a:p>
            <a:pPr algn="ctr" eaLnBrk="1" hangingPunct="1">
              <a:lnSpc>
                <a:spcPct val="90000"/>
              </a:lnSpc>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Verificar y concluir los negocios sociales pendientes al momento de decretarse la disolución, buscando cumplir y exigir las obligaciones y derechos respectivos</a:t>
            </a:r>
            <a:r>
              <a:rPr lang="es-MX" sz="2000" dirty="0">
                <a:solidFill>
                  <a:srgbClr val="0A0A0A"/>
                </a:solidFill>
                <a:latin typeface="Georgia" panose="02040502050405020303" pitchFamily="18" charset="0"/>
              </a:rPr>
              <a:t>; </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Ubicar los créditos en favor de la sociedad y cobrarlos</a:t>
            </a:r>
            <a:r>
              <a:rPr lang="es-MX" sz="2000" dirty="0">
                <a:solidFill>
                  <a:srgbClr val="0A0A0A"/>
                </a:solidFill>
                <a:latin typeface="Georgia" panose="02040502050405020303" pitchFamily="18" charset="0"/>
              </a:rPr>
              <a:t>; </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Identificar las deudas de la sociedad y pagarlas</a:t>
            </a:r>
            <a:r>
              <a:rPr lang="es-MX" sz="2000" dirty="0">
                <a:solidFill>
                  <a:srgbClr val="0A0A0A"/>
                </a:solidFill>
                <a:latin typeface="Georgia" panose="02040502050405020303" pitchFamily="18" charset="0"/>
              </a:rPr>
              <a:t>; </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Vender los bienes de la sociedad</a:t>
            </a:r>
            <a:r>
              <a:rPr lang="es-MX" sz="2000" dirty="0">
                <a:solidFill>
                  <a:srgbClr val="0A0A0A"/>
                </a:solidFill>
                <a:latin typeface="Georgia" panose="02040502050405020303" pitchFamily="18" charset="0"/>
              </a:rPr>
              <a:t>; </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p:txBody>
      </p:sp>
    </p:spTree>
    <p:extLst>
      <p:ext uri="{BB962C8B-B14F-4D97-AF65-F5344CB8AC3E}">
        <p14:creationId xmlns:p14="http://schemas.microsoft.com/office/powerpoint/2010/main" val="217937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F482DB7E-4B75-18A0-9FB4-D1DD3A86F6D8}"/>
              </a:ext>
            </a:extLst>
          </p:cNvPr>
          <p:cNvSpPr txBox="1">
            <a:spLocks noChangeArrowheads="1"/>
          </p:cNvSpPr>
          <p:nvPr/>
        </p:nvSpPr>
        <p:spPr bwMode="auto">
          <a:xfrm>
            <a:off x="1847850" y="189940"/>
            <a:ext cx="84963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000" b="1" dirty="0">
                <a:solidFill>
                  <a:srgbClr val="000000"/>
                </a:solidFill>
                <a:latin typeface="Georgia" panose="02040502050405020303" pitchFamily="18" charset="0"/>
              </a:rPr>
              <a:t>Relaciones internas</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a) Entre la sociedad y los socios;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b) Entre los mismos socios;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c) Entre los socios y el órgano de administración;</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d) Entre los socios y el órgano de vigilancia;</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e) Entre los integrantes del Consejo de Administración;</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f) Entre los integrantes del Órgano de Vigilancia;</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g) Entre todos.</a:t>
            </a:r>
          </a:p>
        </p:txBody>
      </p:sp>
      <p:sp>
        <p:nvSpPr>
          <p:cNvPr id="4" name="3 Marcador de número de diapositiva">
            <a:extLst>
              <a:ext uri="{FF2B5EF4-FFF2-40B4-BE49-F238E27FC236}">
                <a16:creationId xmlns:a16="http://schemas.microsoft.com/office/drawing/2014/main" xmlns="" id="{F70DD083-B50C-3A94-BD36-10E5E8D6003F}"/>
              </a:ext>
            </a:extLst>
          </p:cNvPr>
          <p:cNvSpPr>
            <a:spLocks noGrp="1"/>
          </p:cNvSpPr>
          <p:nvPr>
            <p:ph type="sldNum" sz="quarter" idx="12"/>
          </p:nvPr>
        </p:nvSpPr>
        <p:spPr bwMode="auto">
          <a:xfrm>
            <a:off x="5791200" y="6181165"/>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5A9C8A-A858-DA40-8345-4DE5E1985697}" type="slidenum">
              <a:rPr lang="es-MX" altLang="es-MX">
                <a:solidFill>
                  <a:srgbClr val="FFFFFF"/>
                </a:solidFill>
                <a:latin typeface="Georgia" panose="02040502050405020303" pitchFamily="18" charset="0"/>
              </a:rPr>
              <a:pPr/>
              <a:t>5</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174787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ECA65CA-B320-356B-7F5F-A3BFE7A0F229}"/>
              </a:ext>
            </a:extLst>
          </p:cNvPr>
          <p:cNvSpPr txBox="1">
            <a:spLocks noChangeArrowheads="1"/>
          </p:cNvSpPr>
          <p:nvPr/>
        </p:nvSpPr>
        <p:spPr bwMode="auto">
          <a:xfrm>
            <a:off x="1183341" y="333375"/>
            <a:ext cx="10434917" cy="5909310"/>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mn-lt"/>
            </a:endParaRPr>
          </a:p>
          <a:p>
            <a:pPr algn="ctr" eaLnBrk="1" hangingPunct="1">
              <a:lnSpc>
                <a:spcPct val="90000"/>
              </a:lnSpc>
              <a:defRPr/>
            </a:pPr>
            <a:endParaRPr lang="es-MX" altLang="es-MX" sz="2000" b="1" dirty="0">
              <a:solidFill>
                <a:srgbClr val="000000"/>
              </a:solidFill>
              <a:latin typeface="+mn-lt"/>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mj-lt"/>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Repartir el haber social entre los socios</a:t>
            </a:r>
            <a:r>
              <a:rPr lang="es-MX" sz="2000" dirty="0">
                <a:solidFill>
                  <a:srgbClr val="0A0A0A"/>
                </a:solidFill>
                <a:latin typeface="Georgia" panose="02040502050405020303" pitchFamily="18" charset="0"/>
              </a:rPr>
              <a:t>; </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Efectuar el balance final de la liquidación, someterlo a aprobación, publicarlo en el PSM</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e inscribirlo en el RPC;</a:t>
            </a:r>
          </a:p>
          <a:p>
            <a:pPr marL="369888" indent="-342900" algn="just" eaLnBrk="1" hangingPunct="1">
              <a:lnSpc>
                <a:spcPct val="90000"/>
              </a:lnSpc>
              <a:buFont typeface="Arial" panose="020B0604020202020204" pitchFamily="34" charset="0"/>
              <a:buChar char="•"/>
              <a:defRPr/>
            </a:pPr>
            <a:endParaRPr lang="es-MX" sz="2000"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Obtener la cancelación de inscripción de la sociedad en el RPC y en el RFC</a:t>
            </a:r>
            <a:r>
              <a:rPr lang="es-MX" sz="2000" dirty="0">
                <a:solidFill>
                  <a:srgbClr val="0A0A0A"/>
                </a:solidFill>
                <a:latin typeface="Georgia" panose="02040502050405020303" pitchFamily="18" charset="0"/>
              </a:rPr>
              <a:t>; y </a:t>
            </a:r>
            <a:r>
              <a:rPr lang="es-MX" sz="2000" i="1" dirty="0">
                <a:solidFill>
                  <a:srgbClr val="0A0A0A"/>
                </a:solidFill>
                <a:latin typeface="Georgia" panose="02040502050405020303" pitchFamily="18" charset="0"/>
              </a:rPr>
              <a:t>extinguir la personalidad jurídica de la sociedad</a:t>
            </a:r>
            <a:r>
              <a:rPr lang="es-MX" sz="2000" dirty="0">
                <a:solidFill>
                  <a:srgbClr val="0A0A0A"/>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sz="2000"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i="1" dirty="0">
                <a:solidFill>
                  <a:srgbClr val="0A0A0A"/>
                </a:solidFill>
                <a:latin typeface="Georgia" panose="02040502050405020303" pitchFamily="18" charset="0"/>
              </a:rPr>
              <a:t>Verificar trámite de liberación de la denominación ante la SE y en su caso, la cancelación de Registro en el RNIE.</a:t>
            </a:r>
          </a:p>
          <a:p>
            <a:pPr algn="just" eaLnBrk="1" hangingPunct="1">
              <a:lnSpc>
                <a:spcPct val="90000"/>
              </a:lnSpc>
              <a:defRPr/>
            </a:pPr>
            <a:endParaRPr lang="es-MX" altLang="es-MX" sz="2000" dirty="0">
              <a:solidFill>
                <a:srgbClr val="0A0A0A"/>
              </a:solidFill>
              <a:latin typeface="Georgia" panose="02040502050405020303" pitchFamily="18" charset="0"/>
            </a:endParaRPr>
          </a:p>
          <a:p>
            <a:pPr algn="just" eaLnBrk="1" hangingPunct="1">
              <a:lnSpc>
                <a:spcPct val="90000"/>
              </a:lnSpc>
              <a:defRPr/>
            </a:pPr>
            <a:endParaRPr lang="es-MX" altLang="es-MX" sz="2000" dirty="0">
              <a:solidFill>
                <a:srgbClr val="0A0A0A"/>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r>
              <a:rPr lang="es-MX" altLang="es-MX" sz="2000" dirty="0">
                <a:solidFill>
                  <a:srgbClr val="000000"/>
                </a:solidFill>
                <a:latin typeface="Georgia" panose="02040502050405020303" pitchFamily="18" charset="0"/>
              </a:rPr>
              <a:t>-No se señala plazo para realizarlas-</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610240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84B05C1-7CEA-EC47-3FE6-79D7B026F07C}"/>
              </a:ext>
            </a:extLst>
          </p:cNvPr>
          <p:cNvSpPr txBox="1">
            <a:spLocks noChangeArrowheads="1"/>
          </p:cNvSpPr>
          <p:nvPr/>
        </p:nvSpPr>
        <p:spPr bwMode="auto">
          <a:xfrm>
            <a:off x="1380564" y="333375"/>
            <a:ext cx="10201835" cy="5909310"/>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srgbClr val="000000"/>
              </a:solidFill>
              <a:latin typeface="+mn-lt"/>
            </a:endParaRPr>
          </a:p>
          <a:p>
            <a:pPr algn="ctr" eaLnBrk="1" hangingPunct="1">
              <a:lnSpc>
                <a:spcPct val="90000"/>
              </a:lnSpc>
              <a:defRPr/>
            </a:pPr>
            <a:endParaRPr lang="es-MX" altLang="es-MX" sz="2000" b="1" dirty="0">
              <a:solidFill>
                <a:srgbClr val="000000"/>
              </a:solidFill>
              <a:latin typeface="+mn-lt"/>
            </a:endParaRPr>
          </a:p>
          <a:p>
            <a:pPr algn="ctr" eaLnBrk="1" hangingPunct="1">
              <a:lnSpc>
                <a:spcPct val="90000"/>
              </a:lnSpc>
              <a:defRPr/>
            </a:pPr>
            <a:r>
              <a:rPr lang="es-MX" altLang="es-MX" sz="4000" b="1" dirty="0">
                <a:solidFill>
                  <a:srgbClr val="000000"/>
                </a:solidFill>
                <a:latin typeface="Georgia" panose="02040502050405020303" pitchFamily="18" charset="0"/>
              </a:rPr>
              <a:t>Etapas del Proceso</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just" eaLnBrk="1" hangingPunct="1">
              <a:lnSpc>
                <a:spcPct val="90000"/>
              </a:lnSpc>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Inicio de la Liquidación;</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Desarrollo de la liquidación (liquidación </a:t>
            </a:r>
            <a:r>
              <a:rPr lang="es-MX" altLang="es-MX" sz="2000" i="1" dirty="0">
                <a:solidFill>
                  <a:srgbClr val="000000"/>
                </a:solidFill>
                <a:latin typeface="Georgia" panose="02040502050405020303" pitchFamily="18" charset="0"/>
              </a:rPr>
              <a:t>stricto sensu</a:t>
            </a:r>
            <a:r>
              <a:rPr lang="es-MX" altLang="es-MX" sz="2000" i="1" dirty="0" smtClean="0">
                <a:solidFill>
                  <a:srgbClr val="000000"/>
                </a:solidFill>
                <a:latin typeface="Georgia" panose="02040502050405020303" pitchFamily="18" charset="0"/>
              </a:rPr>
              <a:t>)</a:t>
            </a:r>
            <a:r>
              <a:rPr lang="es-MX" altLang="es-MX" sz="2000" dirty="0" smtClean="0">
                <a:solidFill>
                  <a:srgbClr val="000000"/>
                </a:solidFill>
                <a:latin typeface="Georgia" panose="02040502050405020303" pitchFamily="18" charset="0"/>
              </a:rPr>
              <a:t>;</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smtClean="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smtClean="0">
                <a:solidFill>
                  <a:srgbClr val="000000"/>
                </a:solidFill>
                <a:latin typeface="Georgia" panose="02040502050405020303" pitchFamily="18" charset="0"/>
              </a:rPr>
              <a:t>Acta de Asamblea</a:t>
            </a: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División del remanente del patrimonio; y</a:t>
            </a: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endParaRPr lang="es-MX" altLang="es-MX" sz="2000" dirty="0">
              <a:solidFill>
                <a:srgbClr val="000000"/>
              </a:solidFill>
              <a:latin typeface="Georgia" panose="02040502050405020303" pitchFamily="18" charset="0"/>
            </a:endParaRPr>
          </a:p>
          <a:p>
            <a:pPr marL="541338" indent="-514350" algn="just" eaLnBrk="1" hangingPunct="1">
              <a:lnSpc>
                <a:spcPct val="90000"/>
              </a:lnSpc>
              <a:buFontTx/>
              <a:buAutoNum type="romanUcPeriod"/>
              <a:defRPr/>
            </a:pPr>
            <a:r>
              <a:rPr lang="es-MX" altLang="es-MX" sz="2000" dirty="0">
                <a:solidFill>
                  <a:srgbClr val="000000"/>
                </a:solidFill>
                <a:latin typeface="Georgia" panose="02040502050405020303" pitchFamily="18" charset="0"/>
              </a:rPr>
              <a:t>Finalización</a:t>
            </a:r>
            <a:r>
              <a:rPr lang="es-MX" altLang="es-MX" sz="2000" dirty="0" smtClean="0">
                <a:solidFill>
                  <a:srgbClr val="000000"/>
                </a:solidFill>
                <a:latin typeface="Georgia" panose="02040502050405020303" pitchFamily="18" charset="0"/>
              </a:rPr>
              <a:t>.</a:t>
            </a:r>
            <a:endParaRPr lang="es-MX" altLang="es-MX" sz="2000" i="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120515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5B0DFEE5-DC22-638B-C77B-3993B145EA62}"/>
              </a:ext>
            </a:extLst>
          </p:cNvPr>
          <p:cNvSpPr txBox="1">
            <a:spLocks noChangeArrowheads="1"/>
          </p:cNvSpPr>
          <p:nvPr/>
        </p:nvSpPr>
        <p:spPr bwMode="auto">
          <a:xfrm>
            <a:off x="806824" y="333375"/>
            <a:ext cx="10721788" cy="5022914"/>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600" b="1" dirty="0">
                <a:solidFill>
                  <a:srgbClr val="000000"/>
                </a:solidFill>
                <a:latin typeface="Georgia" panose="02040502050405020303" pitchFamily="18" charset="0"/>
              </a:rPr>
              <a:t>I. Inicio de la Liquidación</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Toma de posesión por parte del liquidador, para ello, el administrador le entregará las cosas corporativas: </a:t>
            </a:r>
            <a:r>
              <a:rPr lang="es-MX" altLang="es-MX" sz="2000" i="1" dirty="0">
                <a:solidFill>
                  <a:srgbClr val="000000"/>
                </a:solidFill>
                <a:latin typeface="Georgia" panose="02040502050405020303" pitchFamily="18" charset="0"/>
              </a:rPr>
              <a:t>bienes, libros, documentos y demás información de la sociedad</a:t>
            </a:r>
            <a:r>
              <a:rPr lang="es-MX" altLang="es-MX" sz="2000" dirty="0">
                <a:solidFill>
                  <a:srgbClr val="000000"/>
                </a:solidFill>
                <a:latin typeface="Georgia" panose="02040502050405020303" pitchFamily="18" charset="0"/>
              </a:rPr>
              <a:t> (241).</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Se levantará un inventario del activo y pasivo sociales (241).</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Puede ser ante presencia de un notario.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Lo anterior implica para el liquidador tener conocimiento del estado y condición de la sociedad; así como de la gestión del administrador.</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4150818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40620AF-0594-E683-CEFF-60DACF1F3890}"/>
              </a:ext>
            </a:extLst>
          </p:cNvPr>
          <p:cNvSpPr txBox="1">
            <a:spLocks noChangeArrowheads="1"/>
          </p:cNvSpPr>
          <p:nvPr/>
        </p:nvSpPr>
        <p:spPr bwMode="auto">
          <a:xfrm>
            <a:off x="735106" y="333374"/>
            <a:ext cx="10847294" cy="5244513"/>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200" b="1" dirty="0">
                <a:solidFill>
                  <a:srgbClr val="000000"/>
                </a:solidFill>
                <a:latin typeface="Georgia" panose="02040502050405020303" pitchFamily="18" charset="0"/>
              </a:rPr>
              <a:t>II. Desarrollo de la Liquidación (</a:t>
            </a:r>
            <a:r>
              <a:rPr lang="es-MX" altLang="es-MX" sz="3200" b="1" i="1" dirty="0">
                <a:solidFill>
                  <a:srgbClr val="000000"/>
                </a:solidFill>
                <a:latin typeface="Georgia" panose="02040502050405020303" pitchFamily="18" charset="0"/>
              </a:rPr>
              <a:t>stricto sensu</a:t>
            </a:r>
            <a:r>
              <a:rPr lang="es-MX" altLang="es-MX" sz="3200" b="1" dirty="0">
                <a:solidFill>
                  <a:srgbClr val="000000"/>
                </a:solidFill>
                <a:latin typeface="Georgia" panose="02040502050405020303" pitchFamily="18" charset="0"/>
              </a:rPr>
              <a:t>)</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dirty="0" smtClean="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smtClean="0">
                <a:solidFill>
                  <a:srgbClr val="0A0A0A"/>
                </a:solidFill>
                <a:latin typeface="Georgia" panose="02040502050405020303" pitchFamily="18" charset="0"/>
              </a:rPr>
              <a:t>Analizada </a:t>
            </a:r>
            <a:r>
              <a:rPr lang="es-MX" sz="2000" dirty="0">
                <a:solidFill>
                  <a:srgbClr val="0A0A0A"/>
                </a:solidFill>
                <a:latin typeface="Georgia" panose="02040502050405020303" pitchFamily="18" charset="0"/>
              </a:rPr>
              <a:t>la situación financiera, jurídica, económica, contable y fiscal de la sociedad, el liquidador procederá a efectuar un proyecto de liquidación y la forma de ejecutarlo.</a:t>
            </a:r>
          </a:p>
          <a:p>
            <a:pPr marL="369888" indent="-342900" algn="just" eaLnBrk="1" hangingPunct="1">
              <a:lnSpc>
                <a:spcPct val="90000"/>
              </a:lnSpc>
              <a:buFont typeface="Arial" panose="020B0604020202020204" pitchFamily="34" charset="0"/>
              <a:buChar char="•"/>
              <a:defRPr/>
            </a:pPr>
            <a:endParaRPr lang="es-MX" sz="2000"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solidFill>
                  <a:srgbClr val="0A0A0A"/>
                </a:solidFill>
                <a:latin typeface="Georgia" panose="02040502050405020303" pitchFamily="18" charset="0"/>
              </a:rPr>
              <a:t>El liquidador, en ejecución del proyecto de liquidación, procederá a: </a:t>
            </a:r>
            <a:r>
              <a:rPr lang="es-MX" sz="2000" i="1" dirty="0">
                <a:solidFill>
                  <a:srgbClr val="0A0A0A"/>
                </a:solidFill>
                <a:latin typeface="Georgia" panose="02040502050405020303" pitchFamily="18" charset="0"/>
              </a:rPr>
              <a:t>concluir los negocios sociales pendientes al momento de decretarse la disolución, cumpliendo y exigiendo las obligaciones y derechos respectivos</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cobrará</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los créditos en favor de la sociedad</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pagará</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las deudas de la sociedad; en caso de haber,</a:t>
            </a:r>
            <a:r>
              <a:rPr lang="es-MX" sz="2000" dirty="0">
                <a:solidFill>
                  <a:srgbClr val="0A0A0A"/>
                </a:solidFill>
                <a:latin typeface="Georgia" panose="02040502050405020303" pitchFamily="18" charset="0"/>
              </a:rPr>
              <a:t> </a:t>
            </a:r>
            <a:r>
              <a:rPr lang="es-MX" sz="2000" i="1" dirty="0">
                <a:solidFill>
                  <a:srgbClr val="0A0A0A"/>
                </a:solidFill>
                <a:latin typeface="Georgia" panose="02040502050405020303" pitchFamily="18" charset="0"/>
              </a:rPr>
              <a:t>venderá los bienes de la sociedad, ya sea para pagar deudas, o bien para repartir el haber social entre los socios.</a:t>
            </a: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solidFill>
                  <a:srgbClr val="0A0A0A"/>
                </a:solidFill>
                <a:latin typeface="Georgia" panose="02040502050405020303" pitchFamily="18" charset="0"/>
              </a:rPr>
              <a:t>El liquidador efectuará el Balance Final de la Liquidación -Dictamen de Información Financiera de Liquidación- para someterlo a discusión y aprobación de los socios.</a:t>
            </a:r>
          </a:p>
          <a:p>
            <a:pPr marL="369888" indent="-342900" algn="just" eaLnBrk="1" hangingPunct="1">
              <a:lnSpc>
                <a:spcPct val="90000"/>
              </a:lnSpc>
              <a:buFont typeface="Arial" panose="020B0604020202020204" pitchFamily="34" charset="0"/>
              <a:buChar char="•"/>
              <a:defRPr/>
            </a:pPr>
            <a:endParaRPr lang="es-MX" sz="2000" dirty="0">
              <a:solidFill>
                <a:srgbClr val="0A0A0A"/>
              </a:solidFill>
              <a:latin typeface="Georgia" panose="02040502050405020303" pitchFamily="18" charset="0"/>
            </a:endParaRPr>
          </a:p>
        </p:txBody>
      </p:sp>
    </p:spTree>
    <p:extLst>
      <p:ext uri="{BB962C8B-B14F-4D97-AF65-F5344CB8AC3E}">
        <p14:creationId xmlns:p14="http://schemas.microsoft.com/office/powerpoint/2010/main" val="222429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8709927D-1C3D-D12D-2269-CCD477521C83}"/>
              </a:ext>
            </a:extLst>
          </p:cNvPr>
          <p:cNvSpPr txBox="1">
            <a:spLocks noChangeArrowheads="1"/>
          </p:cNvSpPr>
          <p:nvPr/>
        </p:nvSpPr>
        <p:spPr bwMode="auto">
          <a:xfrm>
            <a:off x="1219200" y="333374"/>
            <a:ext cx="10165976" cy="5078313"/>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sz="2000" i="1" dirty="0">
              <a:solidFill>
                <a:srgbClr val="0A0A0A"/>
              </a:solidFill>
              <a:latin typeface="+mj-lt"/>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En las sociedades de personas -de responsabilidad limitada-: los liquidadores efectuarán “lotes” del activo social para repartirlo entre los socios, a quienes se citará para su aprobación, modificación o rechazo, teniendo el plazo de 8 días hábiles a partir del siguiente de la junta para ello. Posteriormente, si no hay observaciones se efectuará la adjudicación respectiva, si hay observaciones se efectuará otra junta para conciliar en la nueva propuesta de división con consecuencias jurídicas respectivas (246).</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En las sociedades de capitales: en el Balance Final se indicará la parte que a cada socio corresponda en el haber social; dicho Balance se publicará en el sistema electrónico de la SE (PSM), el cual, junto con demás información quedará a disposición de los socios por 15 días a partir de la publicación para reclamar a los liquidadores. Si no hay reclamación o habiéndola, se convocará a una asamblea para aprobar en definitiva (247).</a:t>
            </a:r>
          </a:p>
          <a:p>
            <a:pPr algn="just" eaLnBrk="1" hangingPunct="1">
              <a:lnSpc>
                <a:spcPct val="90000"/>
              </a:lnSpc>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4148982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59B511E3-D4EF-A369-A8B8-CD7DFFE84282}"/>
              </a:ext>
            </a:extLst>
          </p:cNvPr>
          <p:cNvSpPr txBox="1">
            <a:spLocks noChangeArrowheads="1"/>
          </p:cNvSpPr>
          <p:nvPr/>
        </p:nvSpPr>
        <p:spPr bwMode="auto">
          <a:xfrm>
            <a:off x="1524000" y="333374"/>
            <a:ext cx="9879106" cy="3859518"/>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800" b="1" dirty="0" smtClean="0">
              <a:solidFill>
                <a:srgbClr val="000000"/>
              </a:solidFill>
              <a:latin typeface="Georgia" panose="02040502050405020303" pitchFamily="18" charset="0"/>
            </a:endParaRPr>
          </a:p>
          <a:p>
            <a:pPr algn="ctr" eaLnBrk="1" hangingPunct="1">
              <a:lnSpc>
                <a:spcPct val="90000"/>
              </a:lnSpc>
              <a:defRPr/>
            </a:pPr>
            <a:endParaRPr lang="es-MX" altLang="es-MX" sz="2800" b="1" dirty="0">
              <a:solidFill>
                <a:srgbClr val="000000"/>
              </a:solidFill>
              <a:latin typeface="Georgia" panose="02040502050405020303" pitchFamily="18" charset="0"/>
            </a:endParaRPr>
          </a:p>
          <a:p>
            <a:pPr algn="ctr" eaLnBrk="1" hangingPunct="1">
              <a:lnSpc>
                <a:spcPct val="90000"/>
              </a:lnSpc>
              <a:defRPr/>
            </a:pPr>
            <a:endParaRPr lang="es-MX" altLang="es-MX" sz="2800" b="1" dirty="0" smtClean="0">
              <a:solidFill>
                <a:srgbClr val="000000"/>
              </a:solidFill>
              <a:latin typeface="Georgia" panose="02040502050405020303" pitchFamily="18" charset="0"/>
            </a:endParaRPr>
          </a:p>
          <a:p>
            <a:pPr algn="ctr" eaLnBrk="1" hangingPunct="1">
              <a:lnSpc>
                <a:spcPct val="90000"/>
              </a:lnSpc>
              <a:defRPr/>
            </a:pPr>
            <a:r>
              <a:rPr lang="es-MX" altLang="es-MX" sz="2800" b="1" dirty="0" smtClean="0">
                <a:solidFill>
                  <a:srgbClr val="000000"/>
                </a:solidFill>
                <a:latin typeface="Georgia" panose="02040502050405020303" pitchFamily="18" charset="0"/>
              </a:rPr>
              <a:t>III</a:t>
            </a:r>
            <a:r>
              <a:rPr lang="es-MX" altLang="es-MX" sz="2800" b="1" dirty="0">
                <a:solidFill>
                  <a:srgbClr val="000000"/>
                </a:solidFill>
                <a:latin typeface="Georgia" panose="02040502050405020303" pitchFamily="18" charset="0"/>
              </a:rPr>
              <a:t>. </a:t>
            </a:r>
            <a:r>
              <a:rPr lang="es-MX" altLang="es-MX" sz="2800" b="1" dirty="0" smtClean="0">
                <a:solidFill>
                  <a:srgbClr val="000000"/>
                </a:solidFill>
                <a:latin typeface="Georgia" panose="02040502050405020303" pitchFamily="18" charset="0"/>
              </a:rPr>
              <a:t>Acta de Asamblea</a:t>
            </a: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smtClean="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a:lnSpc>
                <a:spcPct val="90000"/>
              </a:lnSpc>
              <a:spcBef>
                <a:spcPct val="0"/>
              </a:spcBef>
              <a:buFont typeface="Arial" panose="020B0604020202020204" pitchFamily="34" charset="0"/>
              <a:buChar char="•"/>
              <a:defRPr/>
            </a:pPr>
            <a:r>
              <a:rPr lang="es-MX" altLang="es-MX" sz="2000" dirty="0">
                <a:solidFill>
                  <a:srgbClr val="000000"/>
                </a:solidFill>
                <a:latin typeface="Georgia" panose="02040502050405020303" pitchFamily="18" charset="0"/>
              </a:rPr>
              <a:t>Aprobado el Balance o el Proyecto de Asignación de lotes en la Asamblea General </a:t>
            </a:r>
            <a:r>
              <a:rPr lang="es-MX" altLang="es-MX" sz="2000" dirty="0" smtClean="0">
                <a:solidFill>
                  <a:srgbClr val="000000"/>
                </a:solidFill>
                <a:latin typeface="Georgia" panose="02040502050405020303" pitchFamily="18" charset="0"/>
              </a:rPr>
              <a:t>de Accionistas </a:t>
            </a:r>
            <a:r>
              <a:rPr lang="es-MX" altLang="es-MX" sz="2000" dirty="0">
                <a:solidFill>
                  <a:srgbClr val="000000"/>
                </a:solidFill>
                <a:latin typeface="Georgia" panose="02040502050405020303" pitchFamily="18" charset="0"/>
              </a:rPr>
              <a:t>o Socios, se levantará el acta correspondiente, misma que se presentará ante notario para protocolización y posterior inscripción ante el RPC.</a:t>
            </a: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976405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59B511E3-D4EF-A369-A8B8-CD7DFFE84282}"/>
              </a:ext>
            </a:extLst>
          </p:cNvPr>
          <p:cNvSpPr txBox="1">
            <a:spLocks noChangeArrowheads="1"/>
          </p:cNvSpPr>
          <p:nvPr/>
        </p:nvSpPr>
        <p:spPr bwMode="auto">
          <a:xfrm>
            <a:off x="1524000" y="333374"/>
            <a:ext cx="9879106" cy="5601261"/>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2800" b="1" dirty="0" smtClean="0">
                <a:solidFill>
                  <a:srgbClr val="000000"/>
                </a:solidFill>
                <a:latin typeface="Georgia" panose="02040502050405020303" pitchFamily="18" charset="0"/>
              </a:rPr>
              <a:t>IV. </a:t>
            </a:r>
            <a:r>
              <a:rPr lang="es-MX" altLang="es-MX" sz="2800" b="1" dirty="0">
                <a:solidFill>
                  <a:srgbClr val="000000"/>
                </a:solidFill>
                <a:latin typeface="Georgia" panose="02040502050405020303" pitchFamily="18" charset="0"/>
              </a:rPr>
              <a:t>División o repartición del remanente del patrimonio</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Consiste en repartir el remanente del patrimonio social, distribuyendo el haber social entre los socios: </a:t>
            </a:r>
            <a:r>
              <a:rPr lang="es-MX" altLang="es-MX" sz="2000" i="1" dirty="0">
                <a:solidFill>
                  <a:srgbClr val="000000"/>
                </a:solidFill>
                <a:latin typeface="Georgia" panose="02040502050405020303" pitchFamily="18" charset="0"/>
              </a:rPr>
              <a:t>cuota de liquidación </a:t>
            </a:r>
            <a:r>
              <a:rPr lang="es-MX" altLang="es-MX" sz="2000" dirty="0">
                <a:solidFill>
                  <a:srgbClr val="000000"/>
                </a:solidFill>
                <a:latin typeface="Georgia" panose="02040502050405020303" pitchFamily="18" charset="0"/>
              </a:rPr>
              <a:t>(248).</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 no se han cubierto los créditos de los acreedores, se podrá entregar al socio una cuota de liquidación parcial, sin afectar a aquellos, incluso podrá depositarse su importe para garantizar, además de publicar en el sistema electrónico de la SE (PSM) la distribución parcial. Los acreedores pueden oponerse (243).</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Una vez cubierto el pasivo social, se entregará al socio su cuota de liquidación en relación a cada acción y al importe efectivamente pagado por ella (242 IV).</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Puede ser que existan acciones preferentes y gocen de un privilegio: </a:t>
            </a:r>
            <a:r>
              <a:rPr lang="es-MX" altLang="es-MX" sz="2000" i="1" dirty="0">
                <a:solidFill>
                  <a:srgbClr val="000000"/>
                </a:solidFill>
                <a:latin typeface="Georgia" panose="02040502050405020303" pitchFamily="18" charset="0"/>
              </a:rPr>
              <a:t>pagarse antes que las ordinarias </a:t>
            </a:r>
            <a:r>
              <a:rPr lang="es-MX" altLang="es-MX" sz="2000" dirty="0">
                <a:solidFill>
                  <a:srgbClr val="000000"/>
                </a:solidFill>
                <a:latin typeface="Georgia" panose="02040502050405020303" pitchFamily="18" charset="0"/>
              </a:rPr>
              <a:t>(248).</a:t>
            </a:r>
          </a:p>
        </p:txBody>
      </p:sp>
    </p:spTree>
    <p:extLst>
      <p:ext uri="{BB962C8B-B14F-4D97-AF65-F5344CB8AC3E}">
        <p14:creationId xmlns:p14="http://schemas.microsoft.com/office/powerpoint/2010/main" val="1799617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C2D699A8-AD78-70A1-9DBF-542A9D7D9620}"/>
              </a:ext>
            </a:extLst>
          </p:cNvPr>
          <p:cNvSpPr txBox="1">
            <a:spLocks noChangeArrowheads="1"/>
          </p:cNvSpPr>
          <p:nvPr/>
        </p:nvSpPr>
        <p:spPr bwMode="auto">
          <a:xfrm>
            <a:off x="717177" y="1166842"/>
            <a:ext cx="10757646" cy="4524315"/>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Los socios son causahabientes, de tal manera que si no se liquidó a algún acreedor, aquellos responderán proporcionalmente de las obligaciones sociales pendientes por omisión de los liquidadores -no es lo mismo inexistencia del crédito, que inexistencia de la sociedad- (243).</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Los socios que no se presenten a recibir la suma correspondiente en un plazo de 2 meses contados desde la aprobación del Balance Final, deberán acudir a la institución de crédito donde haya sido depositada por el liquidador a nombre del respectivo accionista (249). No existe plazo para que el socio reclame su suma, por tanto, aplica plazo general de 10 años (1047 CC).</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También es importante verificar si el socio no tiene gravada su </a:t>
            </a:r>
            <a:r>
              <a:rPr lang="es-MX" altLang="es-MX" sz="2000" i="1" dirty="0">
                <a:solidFill>
                  <a:srgbClr val="000000"/>
                </a:solidFill>
                <a:latin typeface="Georgia" panose="02040502050405020303" pitchFamily="18" charset="0"/>
              </a:rPr>
              <a:t>cuota de liquidación</a:t>
            </a:r>
            <a:r>
              <a:rPr lang="es-MX" altLang="es-MX" sz="2000" dirty="0">
                <a:solidFill>
                  <a:srgbClr val="000000"/>
                </a:solidFill>
                <a:latin typeface="Georgia" panose="02040502050405020303" pitchFamily="18" charset="0"/>
              </a:rPr>
              <a:t>.</a:t>
            </a:r>
          </a:p>
          <a:p>
            <a:pPr algn="just" eaLnBrk="1" hangingPunct="1">
              <a:lnSpc>
                <a:spcPct val="90000"/>
              </a:lnSpc>
              <a:defRPr/>
            </a:pPr>
            <a:endParaRPr lang="es-MX" altLang="es-MX" sz="2000" dirty="0">
              <a:solidFill>
                <a:srgbClr val="000000"/>
              </a:solidFill>
              <a:latin typeface="Georgia" panose="02040502050405020303" pitchFamily="18" charset="0"/>
            </a:endParaRPr>
          </a:p>
          <a:p>
            <a:pPr algn="just" eaLnBrk="1" hangingPunct="1">
              <a:lnSpc>
                <a:spcPct val="90000"/>
              </a:lnSpc>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624004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D6A8BC0F-6428-47B6-BB0C-8488FD178B2F}"/>
              </a:ext>
            </a:extLst>
          </p:cNvPr>
          <p:cNvSpPr txBox="1">
            <a:spLocks noChangeArrowheads="1"/>
          </p:cNvSpPr>
          <p:nvPr/>
        </p:nvSpPr>
        <p:spPr bwMode="auto">
          <a:xfrm>
            <a:off x="1057835" y="333375"/>
            <a:ext cx="10363199" cy="4745915"/>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600" b="1" dirty="0" smtClean="0">
                <a:solidFill>
                  <a:srgbClr val="000000"/>
                </a:solidFill>
              </a:rPr>
              <a:t>V</a:t>
            </a:r>
            <a:r>
              <a:rPr lang="es-MX" altLang="es-MX" sz="3600" b="1" dirty="0">
                <a:solidFill>
                  <a:srgbClr val="000000"/>
                </a:solidFill>
              </a:rPr>
              <a:t>. Finalización</a:t>
            </a: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algn="just" eaLnBrk="1" hangingPunct="1">
              <a:lnSpc>
                <a:spcPct val="90000"/>
              </a:lnSpc>
              <a:spcBef>
                <a:spcPct val="0"/>
              </a:spcBef>
              <a:buClrTx/>
              <a:buSzTx/>
              <a:buFontTx/>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La obtención de la cancelación ante el RPC de inscripción de la sociedad.</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La obtención de la cancelación ante el RFC de inscripción de la sociedad.</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Aviso de liberación del uso de la denominación ante la SE</a:t>
            </a:r>
            <a:r>
              <a:rPr lang="es-MX" altLang="es-MX" sz="2000" dirty="0" smtClean="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smtClean="0">
                <a:solidFill>
                  <a:srgbClr val="000000"/>
                </a:solidFill>
              </a:rPr>
              <a:t>Baja patronal</a:t>
            </a: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Extinción total de la sociedad, terminación de la personalidad jurídica.</a:t>
            </a:r>
          </a:p>
          <a:p>
            <a:pPr algn="just" eaLnBrk="1" hangingPunct="1">
              <a:lnSpc>
                <a:spcPct val="90000"/>
              </a:lnSpc>
              <a:spcBef>
                <a:spcPct val="0"/>
              </a:spcBef>
              <a:buClrTx/>
              <a:buSzTx/>
              <a:buFontTx/>
              <a:buNone/>
              <a:defRPr/>
            </a:pPr>
            <a:endParaRPr lang="es-MX" altLang="es-MX" sz="2000" dirty="0">
              <a:solidFill>
                <a:srgbClr val="000000"/>
              </a:solidFill>
            </a:endParaRPr>
          </a:p>
        </p:txBody>
      </p:sp>
    </p:spTree>
    <p:extLst>
      <p:ext uri="{BB962C8B-B14F-4D97-AF65-F5344CB8AC3E}">
        <p14:creationId xmlns:p14="http://schemas.microsoft.com/office/powerpoint/2010/main" val="964895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023D2AF6-045E-9F2D-A242-584D47F6A86E}"/>
              </a:ext>
            </a:extLst>
          </p:cNvPr>
          <p:cNvSpPr txBox="1">
            <a:spLocks noChangeArrowheads="1"/>
          </p:cNvSpPr>
          <p:nvPr/>
        </p:nvSpPr>
        <p:spPr bwMode="auto">
          <a:xfrm>
            <a:off x="1847850" y="136151"/>
            <a:ext cx="8496300" cy="6075509"/>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3200" b="1" dirty="0">
                <a:solidFill>
                  <a:srgbClr val="000000"/>
                </a:solidFill>
                <a:latin typeface="Georgia" panose="02040502050405020303" pitchFamily="18" charset="0"/>
              </a:rPr>
              <a:t>-ACTA DE ASAMBLEA-</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Lugar, hora, fecha, asistentes, nombre de la sociedad, tipo de asamblea, señalamiento de convocatoria y verificación de quórum.</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Será presidida por el Liquidador. Designación y aceptación de los demás cargos: secretario y escrutadores. </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El orden del día y su desahogo: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Informe detallado de las gestiones jurídicas, económicas, contables fiscales, financieras y administrativas por parte del liquidador;</a:t>
            </a:r>
          </a:p>
          <a:p>
            <a:pPr marL="800100" lvl="1" indent="-342900" algn="just">
              <a:lnSpc>
                <a:spcPct val="90000"/>
              </a:lnSpc>
              <a:buFontTx/>
              <a:buChar char="-"/>
              <a:defRPr/>
            </a:pPr>
            <a:r>
              <a:rPr lang="es-MX" altLang="es-MX" sz="2000" i="1" dirty="0" smtClean="0">
                <a:solidFill>
                  <a:srgbClr val="000000"/>
                </a:solidFill>
                <a:latin typeface="Georgia" panose="02040502050405020303" pitchFamily="18" charset="0"/>
              </a:rPr>
              <a:t>Exhibición </a:t>
            </a:r>
            <a:r>
              <a:rPr lang="es-MX" altLang="es-MX" sz="2000" i="1" dirty="0" smtClean="0">
                <a:solidFill>
                  <a:srgbClr val="000000"/>
                </a:solidFill>
                <a:latin typeface="Georgia" panose="02040502050405020303" pitchFamily="18" charset="0"/>
              </a:rPr>
              <a:t>del </a:t>
            </a:r>
            <a:r>
              <a:rPr lang="es-MX" altLang="es-MX" sz="2000" i="1" dirty="0">
                <a:solidFill>
                  <a:srgbClr val="000000"/>
                </a:solidFill>
                <a:latin typeface="Georgia" panose="02040502050405020303" pitchFamily="18" charset="0"/>
              </a:rPr>
              <a:t>Balance Final de Liquidación para su </a:t>
            </a:r>
            <a:r>
              <a:rPr lang="es-MX" altLang="es-MX" sz="2000" i="1" dirty="0" smtClean="0">
                <a:solidFill>
                  <a:srgbClr val="000000"/>
                </a:solidFill>
                <a:latin typeface="Georgia" panose="02040502050405020303" pitchFamily="18" charset="0"/>
              </a:rPr>
              <a:t>aprobación final (o en su caso discusión o modificación), así como su publicación. En el Balance </a:t>
            </a:r>
            <a:r>
              <a:rPr lang="es-MX" altLang="es-MX" sz="2000" i="1" dirty="0">
                <a:solidFill>
                  <a:srgbClr val="000000"/>
                </a:solidFill>
                <a:latin typeface="Georgia" panose="02040502050405020303" pitchFamily="18" charset="0"/>
              </a:rPr>
              <a:t>se contendrá: </a:t>
            </a:r>
            <a:r>
              <a:rPr lang="es-MX" altLang="es-MX" sz="2000" i="1" dirty="0" smtClean="0">
                <a:solidFill>
                  <a:srgbClr val="000000"/>
                </a:solidFill>
                <a:latin typeface="Georgia" panose="02040502050405020303" pitchFamily="18" charset="0"/>
              </a:rPr>
              <a:t>el señalamiento </a:t>
            </a:r>
            <a:r>
              <a:rPr lang="es-MX" altLang="es-MX" sz="2000" i="1" dirty="0">
                <a:solidFill>
                  <a:srgbClr val="000000"/>
                </a:solidFill>
                <a:latin typeface="Georgia" panose="02040502050405020303" pitchFamily="18" charset="0"/>
              </a:rPr>
              <a:t>preciso de cada cuota de </a:t>
            </a:r>
            <a:r>
              <a:rPr lang="es-MX" altLang="es-MX" sz="2000" i="1" dirty="0" smtClean="0">
                <a:solidFill>
                  <a:srgbClr val="000000"/>
                </a:solidFill>
                <a:latin typeface="Georgia" panose="02040502050405020303" pitchFamily="18" charset="0"/>
              </a:rPr>
              <a:t>liquidación y la forma </a:t>
            </a:r>
            <a:r>
              <a:rPr lang="es-MX" altLang="es-MX" sz="2000" i="1" dirty="0">
                <a:solidFill>
                  <a:srgbClr val="000000"/>
                </a:solidFill>
                <a:latin typeface="Georgia" panose="02040502050405020303" pitchFamily="18" charset="0"/>
              </a:rPr>
              <a:t>de pago de la </a:t>
            </a:r>
            <a:r>
              <a:rPr lang="es-MX" altLang="es-MX" sz="2000" i="1" dirty="0" smtClean="0">
                <a:solidFill>
                  <a:srgbClr val="000000"/>
                </a:solidFill>
                <a:latin typeface="Georgia" panose="02040502050405020303" pitchFamily="18" charset="0"/>
              </a:rPr>
              <a:t>cuota</a:t>
            </a:r>
            <a:r>
              <a:rPr lang="es-MX" altLang="es-MX" sz="2000" i="1" dirty="0">
                <a:solidFill>
                  <a:srgbClr val="000000"/>
                </a:solidFill>
                <a:latin typeface="Georgia" panose="02040502050405020303" pitchFamily="18" charset="0"/>
              </a:rPr>
              <a:t>.</a:t>
            </a: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62120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6" name="7 CuadroTexto">
            <a:extLst>
              <a:ext uri="{FF2B5EF4-FFF2-40B4-BE49-F238E27FC236}">
                <a16:creationId xmlns:a16="http://schemas.microsoft.com/office/drawing/2014/main" xmlns="" id="{4F71A253-D874-6E3B-954D-DF2B59FF57D3}"/>
              </a:ext>
            </a:extLst>
          </p:cNvPr>
          <p:cNvSpPr txBox="1">
            <a:spLocks noChangeArrowheads="1"/>
          </p:cNvSpPr>
          <p:nvPr/>
        </p:nvSpPr>
        <p:spPr bwMode="auto">
          <a:xfrm>
            <a:off x="1847850" y="154081"/>
            <a:ext cx="84963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800"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000" b="1" dirty="0">
                <a:solidFill>
                  <a:srgbClr val="000000"/>
                </a:solidFill>
                <a:latin typeface="Georgia" panose="02040502050405020303" pitchFamily="18" charset="0"/>
              </a:rPr>
              <a:t>Relaciones externas</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a) Con proveedores de bienes o servicios;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b) Con clientes;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c) Con socios empresarios;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d) Con la competencia;</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e) </a:t>
            </a:r>
            <a:r>
              <a:rPr lang="es-MX" altLang="es-MX" sz="2000" u="sng" dirty="0">
                <a:solidFill>
                  <a:srgbClr val="000000"/>
                </a:solidFill>
                <a:latin typeface="Georgia" panose="02040502050405020303" pitchFamily="18" charset="0"/>
              </a:rPr>
              <a:t>Con acreedores y deudores</a:t>
            </a:r>
            <a:r>
              <a:rPr lang="es-MX" altLang="es-MX" sz="2000" dirty="0">
                <a:solidFill>
                  <a:srgbClr val="000000"/>
                </a:solidFill>
                <a:latin typeface="Georgia" panose="02040502050405020303" pitchFamily="18" charset="0"/>
              </a:rPr>
              <a:t>;</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f) </a:t>
            </a:r>
            <a:r>
              <a:rPr lang="es-MX" altLang="es-MX" sz="2000" u="sng" dirty="0">
                <a:solidFill>
                  <a:srgbClr val="000000"/>
                </a:solidFill>
                <a:latin typeface="Georgia" panose="02040502050405020303" pitchFamily="18" charset="0"/>
              </a:rPr>
              <a:t>Con trabajadores</a:t>
            </a:r>
            <a:r>
              <a:rPr lang="es-MX" altLang="es-MX" sz="2000" dirty="0">
                <a:solidFill>
                  <a:srgbClr val="000000"/>
                </a:solidFill>
                <a:latin typeface="Georgia" panose="02040502050405020303" pitchFamily="18" charset="0"/>
              </a:rPr>
              <a:t>;</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g) </a:t>
            </a:r>
            <a:r>
              <a:rPr lang="es-MX" altLang="es-MX" sz="2000" u="sng" dirty="0">
                <a:solidFill>
                  <a:srgbClr val="000000"/>
                </a:solidFill>
                <a:latin typeface="Georgia" panose="02040502050405020303" pitchFamily="18" charset="0"/>
              </a:rPr>
              <a:t>Con la autoridad</a:t>
            </a:r>
            <a:r>
              <a:rPr lang="es-MX" altLang="es-MX" sz="2000" dirty="0">
                <a:solidFill>
                  <a:srgbClr val="000000"/>
                </a:solidFill>
                <a:latin typeface="Georgia" panose="02040502050405020303" pitchFamily="18" charset="0"/>
              </a:rPr>
              <a:t>.</a:t>
            </a:r>
          </a:p>
        </p:txBody>
      </p:sp>
      <p:sp>
        <p:nvSpPr>
          <p:cNvPr id="7" name="3 Marcador de número de diapositiva">
            <a:extLst>
              <a:ext uri="{FF2B5EF4-FFF2-40B4-BE49-F238E27FC236}">
                <a16:creationId xmlns:a16="http://schemas.microsoft.com/office/drawing/2014/main" xmlns="" id="{E908D08B-F285-6DB2-B116-FD634E5B0F36}"/>
              </a:ext>
            </a:extLst>
          </p:cNvPr>
          <p:cNvSpPr>
            <a:spLocks noGrp="1"/>
          </p:cNvSpPr>
          <p:nvPr>
            <p:ph type="sldNum" sz="quarter" idx="12"/>
          </p:nvPr>
        </p:nvSpPr>
        <p:spPr bwMode="auto">
          <a:xfrm>
            <a:off x="5791200" y="6145306"/>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5DABDC-F7EE-0A4A-8E41-265747F74880}" type="slidenum">
              <a:rPr lang="es-MX" altLang="es-MX">
                <a:solidFill>
                  <a:srgbClr val="FFFFFF"/>
                </a:solidFill>
                <a:latin typeface="Georgia" panose="02040502050405020303" pitchFamily="18" charset="0"/>
              </a:rPr>
              <a:pPr/>
              <a:t>6</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3767993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D4E99D6-3D51-6089-76AA-54B739333AE7}"/>
              </a:ext>
            </a:extLst>
          </p:cNvPr>
          <p:cNvSpPr txBox="1">
            <a:spLocks noChangeArrowheads="1"/>
          </p:cNvSpPr>
          <p:nvPr/>
        </p:nvSpPr>
        <p:spPr bwMode="auto">
          <a:xfrm>
            <a:off x="1290918" y="333375"/>
            <a:ext cx="9717740" cy="5355312"/>
          </a:xfrm>
          <a:prstGeom prst="rect">
            <a:avLst/>
          </a:prstGeom>
          <a:noFill/>
          <a:ln>
            <a:noFill/>
          </a:ln>
        </p:spPr>
        <p:txBody>
          <a:bodyPr wrap="square">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defRPr/>
            </a:pPr>
            <a:endParaRPr lang="es-MX" altLang="es-MX" sz="2000" b="1" dirty="0">
              <a:solidFill>
                <a:srgbClr val="000000"/>
              </a:solidFill>
              <a:latin typeface="Georgia" panose="02040502050405020303" pitchFamily="18" charset="0"/>
            </a:endParaRPr>
          </a:p>
          <a:p>
            <a:pPr marL="800100" lvl="1" indent="-342900" algn="just" eaLnBrk="1" hangingPunct="1">
              <a:lnSpc>
                <a:spcPct val="90000"/>
              </a:lnSpc>
              <a:buFontTx/>
              <a:buChar char="-"/>
              <a:defRPr/>
            </a:pPr>
            <a:r>
              <a:rPr lang="es-MX" altLang="es-MX" sz="2000" i="1" dirty="0">
                <a:solidFill>
                  <a:srgbClr val="000000"/>
                </a:solidFill>
                <a:latin typeface="Georgia" panose="02040502050405020303" pitchFamily="18" charset="0"/>
              </a:rPr>
              <a:t>Precisión de actos subsecuentes: institución de crédito en las que se depositarán en su caso las cuotas de liquidación no </a:t>
            </a:r>
            <a:r>
              <a:rPr lang="es-MX" altLang="es-MX" sz="2000" i="1" dirty="0" smtClean="0">
                <a:solidFill>
                  <a:srgbClr val="000000"/>
                </a:solidFill>
                <a:latin typeface="Georgia" panose="02040502050405020303" pitchFamily="18" charset="0"/>
              </a:rPr>
              <a:t>cobradas; </a:t>
            </a:r>
            <a:r>
              <a:rPr lang="es-MX" altLang="es-MX" sz="2000" i="1" dirty="0">
                <a:solidFill>
                  <a:srgbClr val="000000"/>
                </a:solidFill>
                <a:latin typeface="Georgia" panose="02040502050405020303" pitchFamily="18" charset="0"/>
              </a:rPr>
              <a:t>cancelación de Títulos </a:t>
            </a:r>
            <a:r>
              <a:rPr lang="es-MX" altLang="es-MX" sz="2000" i="1" dirty="0" smtClean="0">
                <a:solidFill>
                  <a:srgbClr val="000000"/>
                </a:solidFill>
                <a:latin typeface="Georgia" panose="02040502050405020303" pitchFamily="18" charset="0"/>
              </a:rPr>
              <a:t>Accionarios; </a:t>
            </a:r>
            <a:r>
              <a:rPr lang="es-MX" altLang="es-MX" sz="2000" i="1" dirty="0">
                <a:solidFill>
                  <a:srgbClr val="000000"/>
                </a:solidFill>
                <a:latin typeface="Georgia" panose="02040502050405020303" pitchFamily="18" charset="0"/>
              </a:rPr>
              <a:t>revocación de </a:t>
            </a:r>
            <a:r>
              <a:rPr lang="es-MX" altLang="es-MX" sz="2000" i="1" dirty="0" smtClean="0">
                <a:solidFill>
                  <a:srgbClr val="000000"/>
                </a:solidFill>
                <a:latin typeface="Georgia" panose="02040502050405020303" pitchFamily="18" charset="0"/>
              </a:rPr>
              <a:t>poderes; </a:t>
            </a:r>
            <a:r>
              <a:rPr lang="es-MX" altLang="es-MX" sz="2000" i="1" dirty="0">
                <a:solidFill>
                  <a:srgbClr val="000000"/>
                </a:solidFill>
                <a:latin typeface="Georgia" panose="02040502050405020303" pitchFamily="18" charset="0"/>
              </a:rPr>
              <a:t>protocolización e inscripción de la </a:t>
            </a:r>
            <a:r>
              <a:rPr lang="es-MX" altLang="es-MX" sz="2000" i="1" dirty="0" smtClean="0">
                <a:solidFill>
                  <a:srgbClr val="000000"/>
                </a:solidFill>
                <a:latin typeface="Georgia" panose="02040502050405020303" pitchFamily="18" charset="0"/>
              </a:rPr>
              <a:t>liquidación; </a:t>
            </a:r>
            <a:r>
              <a:rPr lang="es-MX" altLang="es-MX" sz="2000" i="1" dirty="0">
                <a:solidFill>
                  <a:srgbClr val="000000"/>
                </a:solidFill>
                <a:latin typeface="Georgia" panose="02040502050405020303" pitchFamily="18" charset="0"/>
              </a:rPr>
              <a:t>obtención de cancelación ante el </a:t>
            </a:r>
            <a:r>
              <a:rPr lang="es-MX" altLang="es-MX" sz="2000" i="1" dirty="0" smtClean="0">
                <a:solidFill>
                  <a:srgbClr val="000000"/>
                </a:solidFill>
                <a:latin typeface="Georgia" panose="02040502050405020303" pitchFamily="18" charset="0"/>
              </a:rPr>
              <a:t>RFC, aviso </a:t>
            </a:r>
            <a:r>
              <a:rPr lang="es-MX" altLang="es-MX" sz="2000" i="1" dirty="0">
                <a:solidFill>
                  <a:srgbClr val="000000"/>
                </a:solidFill>
                <a:latin typeface="Georgia" panose="02040502050405020303" pitchFamily="18" charset="0"/>
              </a:rPr>
              <a:t>de liberación del uso de la denominación ante la SE</a:t>
            </a:r>
            <a:r>
              <a:rPr lang="es-MX" altLang="es-MX" sz="2000" i="1" dirty="0" smtClean="0">
                <a:solidFill>
                  <a:srgbClr val="000000"/>
                </a:solidFill>
                <a:latin typeface="Georgia" panose="02040502050405020303" pitchFamily="18" charset="0"/>
              </a:rPr>
              <a:t>, y baja patronal.</a:t>
            </a:r>
          </a:p>
          <a:p>
            <a:pPr marL="800100" lvl="1" indent="-342900" algn="just" eaLnBrk="1" hangingPunct="1">
              <a:lnSpc>
                <a:spcPct val="90000"/>
              </a:lnSpc>
              <a:buFontTx/>
              <a:buChar char="-"/>
              <a:defRPr/>
            </a:pPr>
            <a:r>
              <a:rPr lang="es-MX" altLang="es-MX" sz="2000" i="1" dirty="0" smtClean="0">
                <a:solidFill>
                  <a:srgbClr val="000000"/>
                </a:solidFill>
                <a:latin typeface="Georgia" panose="02040502050405020303" pitchFamily="18" charset="0"/>
              </a:rPr>
              <a:t>U</a:t>
            </a:r>
            <a:r>
              <a:rPr lang="es-MX" altLang="es-MX" sz="2000" i="1" dirty="0" smtClean="0">
                <a:solidFill>
                  <a:srgbClr val="000000"/>
                </a:solidFill>
                <a:latin typeface="Georgia" panose="02040502050405020303" pitchFamily="18" charset="0"/>
              </a:rPr>
              <a:t>na </a:t>
            </a:r>
            <a:r>
              <a:rPr lang="es-MX" altLang="es-MX" sz="2000" i="1" dirty="0">
                <a:solidFill>
                  <a:srgbClr val="000000"/>
                </a:solidFill>
                <a:latin typeface="Georgia" panose="02040502050405020303" pitchFamily="18" charset="0"/>
              </a:rPr>
              <a:t>reunión más para el cierre final o certeza de extinción.</a:t>
            </a:r>
          </a:p>
          <a:p>
            <a:pPr marL="800100" lvl="1" indent="-342900" algn="just" eaLnBrk="1" hangingPunct="1">
              <a:lnSpc>
                <a:spcPct val="90000"/>
              </a:lnSpc>
              <a:buFontTx/>
              <a:buChar char="-"/>
              <a:defRPr/>
            </a:pPr>
            <a:endParaRPr lang="es-MX" altLang="es-MX" sz="2000" i="1"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Señalamiento de instrumentos notariales donde se </a:t>
            </a:r>
            <a:r>
              <a:rPr lang="es-MX" altLang="es-MX" sz="2000" dirty="0" smtClean="0">
                <a:solidFill>
                  <a:srgbClr val="000000"/>
                </a:solidFill>
                <a:latin typeface="Georgia" panose="02040502050405020303" pitchFamily="18" charset="0"/>
              </a:rPr>
              <a:t>designaron apoderados</a:t>
            </a:r>
            <a:r>
              <a:rPr lang="es-MX" altLang="es-MX" sz="2000" dirty="0">
                <a:solidFill>
                  <a:srgbClr val="000000"/>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Presencia de los </a:t>
            </a:r>
            <a:r>
              <a:rPr lang="es-MX" altLang="es-MX" sz="2000" dirty="0" smtClean="0">
                <a:solidFill>
                  <a:srgbClr val="000000"/>
                </a:solidFill>
                <a:latin typeface="Georgia" panose="02040502050405020303" pitchFamily="18" charset="0"/>
              </a:rPr>
              <a:t>apoderados, </a:t>
            </a:r>
            <a:r>
              <a:rPr lang="es-MX" altLang="es-MX" sz="2000" dirty="0">
                <a:solidFill>
                  <a:srgbClr val="000000"/>
                </a:solidFill>
                <a:latin typeface="Georgia" panose="02040502050405020303" pitchFamily="18" charset="0"/>
              </a:rPr>
              <a:t>en su caso.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Designación del o de los delegados: </a:t>
            </a:r>
            <a:r>
              <a:rPr lang="es-MX" altLang="es-MX" sz="2000" i="1" dirty="0">
                <a:solidFill>
                  <a:srgbClr val="000000"/>
                </a:solidFill>
                <a:latin typeface="Georgia" panose="02040502050405020303" pitchFamily="18" charset="0"/>
              </a:rPr>
              <a:t>liquidador u otro.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Cierre de la asamblea.</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Anexos: </a:t>
            </a:r>
            <a:r>
              <a:rPr lang="es-MX" altLang="es-MX" sz="2000" i="1" dirty="0">
                <a:solidFill>
                  <a:srgbClr val="000000"/>
                </a:solidFill>
                <a:latin typeface="Georgia" panose="02040502050405020303" pitchFamily="18" charset="0"/>
              </a:rPr>
              <a:t>Convocatoria, lista de asistencia, copia de los poderes, Balance Final de Liquidación y su publicación, y, en su caso, copia de los cheques correspondientes a las cuotas de liquidación entregadas.</a:t>
            </a:r>
          </a:p>
        </p:txBody>
      </p:sp>
    </p:spTree>
    <p:extLst>
      <p:ext uri="{BB962C8B-B14F-4D97-AF65-F5344CB8AC3E}">
        <p14:creationId xmlns:p14="http://schemas.microsoft.com/office/powerpoint/2010/main" val="3821302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4583905-7F96-57CF-D56B-81B32CCA0A40}"/>
              </a:ext>
            </a:extLst>
          </p:cNvPr>
          <p:cNvSpPr txBox="1">
            <a:spLocks noChangeArrowheads="1"/>
          </p:cNvSpPr>
          <p:nvPr/>
        </p:nvSpPr>
        <p:spPr bwMode="auto">
          <a:xfrm>
            <a:off x="323849" y="333375"/>
            <a:ext cx="11097185" cy="4967514"/>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-PROTOCOLIZACIÓN-</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y anexos.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Protocolización e inscripción ante RPC de la liquidación.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Aviso de Inicio de Liquidación ante el SAT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Cédula de Identificación fiscal: </a:t>
            </a:r>
            <a:r>
              <a:rPr lang="es-MX" altLang="es-MX" sz="2000" i="1" dirty="0">
                <a:solidFill>
                  <a:srgbClr val="000000"/>
                </a:solidFill>
              </a:rPr>
              <a:t>accionistas, liquidadores y de la sociedad</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Identificación oficial vigente y datos generales del o de los delegados.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constitutiva y demás movimientos corporativos (poderes, aumentos de capital, modificación, etc.)</a:t>
            </a:r>
          </a:p>
        </p:txBody>
      </p:sp>
    </p:spTree>
    <p:extLst>
      <p:ext uri="{BB962C8B-B14F-4D97-AF65-F5344CB8AC3E}">
        <p14:creationId xmlns:p14="http://schemas.microsoft.com/office/powerpoint/2010/main" val="2390570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B486861-D268-0EAF-B021-E5C71715DD77}"/>
              </a:ext>
            </a:extLst>
          </p:cNvPr>
          <p:cNvSpPr txBox="1">
            <a:spLocks noChangeArrowheads="1"/>
          </p:cNvSpPr>
          <p:nvPr/>
        </p:nvSpPr>
        <p:spPr bwMode="auto">
          <a:xfrm>
            <a:off x="842682" y="333375"/>
            <a:ext cx="10614212" cy="4801314"/>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r>
              <a:rPr lang="es-MX" altLang="es-MX" sz="2000" b="1" dirty="0">
                <a:solidFill>
                  <a:srgbClr val="000000"/>
                </a:solidFill>
              </a:rPr>
              <a:t>-</a:t>
            </a:r>
            <a:r>
              <a:rPr lang="es-MX" altLang="es-MX" sz="3200" b="1" dirty="0">
                <a:solidFill>
                  <a:srgbClr val="000000"/>
                </a:solidFill>
              </a:rPr>
              <a:t>INSCRIPCIÓN-</a:t>
            </a: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Pago de derechos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Formato : </a:t>
            </a:r>
            <a:r>
              <a:rPr lang="es-MX" altLang="es-MX" sz="2000" i="1" dirty="0">
                <a:solidFill>
                  <a:srgbClr val="000000"/>
                </a:solidFill>
              </a:rPr>
              <a:t>Forma </a:t>
            </a:r>
            <a:r>
              <a:rPr lang="es-MX" altLang="es-MX" sz="2000" i="1" dirty="0" err="1">
                <a:solidFill>
                  <a:srgbClr val="000000"/>
                </a:solidFill>
              </a:rPr>
              <a:t>Precodificada</a:t>
            </a:r>
            <a:r>
              <a:rPr lang="es-MX" altLang="es-MX" sz="2000" i="1" dirty="0">
                <a:solidFill>
                  <a:srgbClr val="000000"/>
                </a:solidFill>
              </a:rPr>
              <a:t> del RPC M-2</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Presencial o por medios remotos con notario facultado.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Boleta de inscripción.</a:t>
            </a:r>
          </a:p>
        </p:txBody>
      </p:sp>
    </p:spTree>
    <p:extLst>
      <p:ext uri="{BB962C8B-B14F-4D97-AF65-F5344CB8AC3E}">
        <p14:creationId xmlns:p14="http://schemas.microsoft.com/office/powerpoint/2010/main" val="1322790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F1465E8-5160-8111-4D9B-C74CCA071CD8}"/>
              </a:ext>
            </a:extLst>
          </p:cNvPr>
          <p:cNvSpPr txBox="1">
            <a:spLocks noChangeArrowheads="1"/>
          </p:cNvSpPr>
          <p:nvPr/>
        </p:nvSpPr>
        <p:spPr bwMode="auto">
          <a:xfrm>
            <a:off x="1147482" y="333375"/>
            <a:ext cx="9825318" cy="5576911"/>
          </a:xfrm>
          <a:prstGeom prst="rect">
            <a:avLst/>
          </a:prstGeom>
          <a:noFill/>
          <a:ln>
            <a:noFill/>
          </a:ln>
        </p:spPr>
        <p:txBody>
          <a:bodyPr wrap="square">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800" dirty="0">
              <a:solidFill>
                <a:srgbClr val="000000"/>
              </a:solidFill>
            </a:endParaRPr>
          </a:p>
          <a:p>
            <a:pPr algn="just"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2800" b="1" dirty="0">
                <a:solidFill>
                  <a:srgbClr val="000000"/>
                </a:solidFill>
              </a:rPr>
              <a:t>-REVOCACIÓN DE LIQUIDACIÓN-</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Una figura no reconocida en México.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Se trata de resurgir completamente a la sociedad, evitando continuar con el proceso de extinción, aún en estado de liquidación.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Antes del reparto del haber social y de la cancelación de su inscripción en el RPC y en el RFC.</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Sin perjuicio de terceros o de responsabilidades asumidas.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de asamblea?</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¿Inscripción?</a:t>
            </a:r>
            <a:endParaRPr lang="es-MX" altLang="es-MX" sz="2000" b="1" dirty="0">
              <a:solidFill>
                <a:srgbClr val="000000"/>
              </a:solidFill>
            </a:endParaRPr>
          </a:p>
        </p:txBody>
      </p:sp>
    </p:spTree>
    <p:extLst>
      <p:ext uri="{BB962C8B-B14F-4D97-AF65-F5344CB8AC3E}">
        <p14:creationId xmlns:p14="http://schemas.microsoft.com/office/powerpoint/2010/main" val="3291782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E2A52396-D474-B52C-AAEC-34E91A81CEAF}"/>
              </a:ext>
            </a:extLst>
          </p:cNvPr>
          <p:cNvSpPr txBox="1">
            <a:spLocks noChangeArrowheads="1"/>
          </p:cNvSpPr>
          <p:nvPr/>
        </p:nvSpPr>
        <p:spPr bwMode="auto">
          <a:xfrm>
            <a:off x="1847850" y="279587"/>
            <a:ext cx="8496300" cy="5299912"/>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r>
              <a:rPr lang="es-MX" altLang="es-MX" sz="2800" b="1" dirty="0">
                <a:solidFill>
                  <a:srgbClr val="000000"/>
                </a:solidFill>
                <a:latin typeface="Georgia" panose="02040502050405020303" pitchFamily="18" charset="0"/>
              </a:rPr>
              <a:t>-LIQUIDACIÓN SOCIEDAD ILÍCITA-</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2000" dirty="0">
                <a:solidFill>
                  <a:srgbClr val="000000"/>
                </a:solidFill>
                <a:latin typeface="Georgia" panose="02040502050405020303" pitchFamily="18" charset="0"/>
              </a:rPr>
              <a:t>3º LGSM</a:t>
            </a: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Resulta complicado que una sociedad constituida ante notario sea ilícita.</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Podría estar oculto, disfrazado o ser falso el objeto social en el acta constitutiva.</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Aunque no debe tenerse literalmente la expresión “objeto social”, sino también el fin o a los actos.</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Debe demostrarse fehacientemente que la sociedad realiza habitualmente actos ilícitos.</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4117084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9C9F514-6C24-CC16-5B27-F0B19446B5E7}"/>
              </a:ext>
            </a:extLst>
          </p:cNvPr>
          <p:cNvSpPr txBox="1">
            <a:spLocks noChangeArrowheads="1"/>
          </p:cNvSpPr>
          <p:nvPr/>
        </p:nvSpPr>
        <p:spPr bwMode="auto">
          <a:xfrm>
            <a:off x="1847850" y="297516"/>
            <a:ext cx="8496300" cy="5466112"/>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smtClean="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smtClean="0">
                <a:solidFill>
                  <a:srgbClr val="000000"/>
                </a:solidFill>
                <a:latin typeface="Georgia" panose="02040502050405020303" pitchFamily="18" charset="0"/>
              </a:rPr>
              <a:t>La </a:t>
            </a:r>
            <a:r>
              <a:rPr lang="es-MX" altLang="es-MX" sz="2000" dirty="0">
                <a:solidFill>
                  <a:srgbClr val="000000"/>
                </a:solidFill>
                <a:latin typeface="Georgia" panose="02040502050405020303" pitchFamily="18" charset="0"/>
              </a:rPr>
              <a:t>ilicitud debe enfocarse en materia penal, pues la civil da lugar al pago de daños y perjuicios o nulidad, y esto sucede en la vida real.</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Sin embargo, por modificación de la ley, algo que no lo era se torne ilícito penal, y la sociedad lo realice o no modifique su objeto.</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En este supuesto se mezcla la disolución y liquidación en su sólo instante, es por ministerio de ley: “serán nulas y se procederá a su inmediata liquidación”.</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El Estado de hace cargo, por denuncia de algún socio o de un tercero ante el MP, por eso se considera que la liquidación es coactiva.</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El MP presentará petición al juez para proceder, y este decretará la liquidación.</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494520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39964080-DD89-C1C1-2342-3EC304CA6E79}"/>
              </a:ext>
            </a:extLst>
          </p:cNvPr>
          <p:cNvSpPr txBox="1">
            <a:spLocks noChangeArrowheads="1"/>
          </p:cNvSpPr>
          <p:nvPr/>
        </p:nvSpPr>
        <p:spPr bwMode="auto">
          <a:xfrm>
            <a:off x="1847850" y="1570505"/>
            <a:ext cx="8496300" cy="2973388"/>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La liquidación consistirá en: </a:t>
            </a:r>
            <a:r>
              <a:rPr lang="es-MX" altLang="es-MX" sz="2000" i="1" dirty="0">
                <a:solidFill>
                  <a:srgbClr val="000000"/>
                </a:solidFill>
                <a:latin typeface="Georgia" panose="02040502050405020303" pitchFamily="18" charset="0"/>
              </a:rPr>
              <a:t>convertir en dinero los activos, pagar deudas de la sociedad, pagar responsabilidad civil, y si no, a la Beneficencia Pública de la localidad en la cual la sociedad hubiere tenido su domicilio</a:t>
            </a:r>
            <a:r>
              <a:rPr lang="es-MX" altLang="es-MX" sz="2000" dirty="0">
                <a:solidFill>
                  <a:srgbClr val="000000"/>
                </a:solidFill>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Se cataloga como injusta y hasta inconstitucional destinar el remanente a la BP.</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750827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26693556-1F09-CBC0-2907-EF2F4C0D913C}"/>
              </a:ext>
            </a:extLst>
          </p:cNvPr>
          <p:cNvSpPr txBox="1">
            <a:spLocks noChangeArrowheads="1"/>
          </p:cNvSpPr>
          <p:nvPr/>
        </p:nvSpPr>
        <p:spPr bwMode="auto">
          <a:xfrm>
            <a:off x="1847850" y="0"/>
            <a:ext cx="8496300" cy="5022914"/>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800"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2800" b="1" dirty="0">
                <a:solidFill>
                  <a:srgbClr val="000000"/>
                </a:solidFill>
                <a:latin typeface="Georgia" panose="02040502050405020303" pitchFamily="18" charset="0"/>
              </a:rPr>
              <a:t>-PROCESO SIMPLIFICADO O ABREVIADO-</a:t>
            </a: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endParaRPr lang="es-MX" altLang="es-MX" sz="2000" b="1" dirty="0">
              <a:solidFill>
                <a:srgbClr val="000000"/>
              </a:solidFill>
              <a:latin typeface="Georgia" panose="02040502050405020303" pitchFamily="18" charset="0"/>
            </a:endParaRPr>
          </a:p>
          <a:p>
            <a:pPr algn="ctr" eaLnBrk="1" hangingPunct="1">
              <a:lnSpc>
                <a:spcPct val="90000"/>
              </a:lnSpc>
              <a:defRPr/>
            </a:pPr>
            <a:r>
              <a:rPr lang="es-MX" altLang="es-MX" sz="2000" b="1" dirty="0">
                <a:solidFill>
                  <a:srgbClr val="000000"/>
                </a:solidFill>
                <a:latin typeface="Georgia" panose="02040502050405020303" pitchFamily="18" charset="0"/>
              </a:rPr>
              <a:t>LGSM</a:t>
            </a:r>
          </a:p>
          <a:p>
            <a:pPr algn="ctr" eaLnBrk="1" hangingPunct="1">
              <a:lnSpc>
                <a:spcPct val="90000"/>
              </a:lnSpc>
              <a:defRPr/>
            </a:pPr>
            <a:r>
              <a:rPr lang="es-MX" altLang="es-MX" sz="2000" dirty="0">
                <a:solidFill>
                  <a:srgbClr val="000000"/>
                </a:solidFill>
                <a:latin typeface="Georgia" panose="02040502050405020303" pitchFamily="18" charset="0"/>
              </a:rPr>
              <a:t>249 Bis y 249 Bis 1</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r>
              <a:rPr lang="es-MX" altLang="es-MX" sz="2000" dirty="0">
                <a:solidFill>
                  <a:srgbClr val="000000"/>
                </a:solidFill>
                <a:latin typeface="Georgia" panose="02040502050405020303" pitchFamily="18" charset="0"/>
              </a:rPr>
              <a:t>(25 de julio del 2008)</a:t>
            </a: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algn="ctr" eaLnBrk="1" hangingPunct="1">
              <a:lnSpc>
                <a:spcPct val="90000"/>
              </a:lnSpc>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Presupuestos</a:t>
            </a: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solidFill>
                <a:srgbClr val="000000"/>
              </a:solidFill>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solidFill>
                  <a:srgbClr val="000000"/>
                </a:solidFill>
                <a:latin typeface="Georgia" panose="02040502050405020303" pitchFamily="18" charset="0"/>
              </a:rPr>
              <a:t>Proceso</a:t>
            </a:r>
          </a:p>
        </p:txBody>
      </p:sp>
    </p:spTree>
    <p:extLst>
      <p:ext uri="{BB962C8B-B14F-4D97-AF65-F5344CB8AC3E}">
        <p14:creationId xmlns:p14="http://schemas.microsoft.com/office/powerpoint/2010/main" val="2444259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221648FB-0DA6-098B-E05C-94945C057898}"/>
              </a:ext>
            </a:extLst>
          </p:cNvPr>
          <p:cNvSpPr txBox="1">
            <a:spLocks noChangeArrowheads="1"/>
          </p:cNvSpPr>
          <p:nvPr/>
        </p:nvSpPr>
        <p:spPr bwMode="auto">
          <a:xfrm>
            <a:off x="1847850" y="0"/>
            <a:ext cx="8496300" cy="6463308"/>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latin typeface="+mn-lt"/>
            </a:endParaRPr>
          </a:p>
          <a:p>
            <a:pPr algn="ctr" eaLnBrk="1" hangingPunct="1">
              <a:lnSpc>
                <a:spcPct val="90000"/>
              </a:lnSpc>
              <a:defRPr/>
            </a:pPr>
            <a:endParaRPr lang="es-MX" altLang="es-MX" sz="2000" b="1" dirty="0">
              <a:latin typeface="+mn-lt"/>
            </a:endParaRPr>
          </a:p>
          <a:p>
            <a:pPr algn="ctr" eaLnBrk="1" hangingPunct="1">
              <a:lnSpc>
                <a:spcPct val="90000"/>
              </a:lnSpc>
              <a:defRPr/>
            </a:pPr>
            <a:endParaRPr lang="es-MX" altLang="es-MX" sz="4000" b="1" dirty="0" smtClean="0">
              <a:latin typeface="Georgia" panose="02040502050405020303" pitchFamily="18" charset="0"/>
            </a:endParaRPr>
          </a:p>
          <a:p>
            <a:pPr algn="ctr" eaLnBrk="1" hangingPunct="1">
              <a:lnSpc>
                <a:spcPct val="90000"/>
              </a:lnSpc>
              <a:defRPr/>
            </a:pPr>
            <a:r>
              <a:rPr lang="es-MX" altLang="es-MX" sz="4000" b="1" dirty="0" smtClean="0">
                <a:latin typeface="Georgia" panose="02040502050405020303" pitchFamily="18" charset="0"/>
              </a:rPr>
              <a:t>Presupuestos</a:t>
            </a:r>
            <a:endParaRPr lang="es-MX" altLang="es-MX" sz="4000" b="1" dirty="0">
              <a:latin typeface="Georgia" panose="02040502050405020303" pitchFamily="18" charset="0"/>
            </a:endParaRPr>
          </a:p>
          <a:p>
            <a:pPr algn="ctr" eaLnBrk="1" hangingPunct="1">
              <a:lnSpc>
                <a:spcPct val="90000"/>
              </a:lnSpc>
              <a:defRPr/>
            </a:pPr>
            <a:endParaRPr lang="es-MX" altLang="es-MX" sz="2000" dirty="0">
              <a:latin typeface="Georgia" panose="02040502050405020303" pitchFamily="18" charset="0"/>
            </a:endParaRPr>
          </a:p>
          <a:p>
            <a:pPr algn="ctr" eaLnBrk="1" hangingPunct="1">
              <a:lnSpc>
                <a:spcPct val="90000"/>
              </a:lnSpc>
              <a:defRPr/>
            </a:pPr>
            <a:r>
              <a:rPr lang="es-MX" altLang="es-MX" sz="2000" dirty="0">
                <a:latin typeface="Georgia" panose="02040502050405020303" pitchFamily="18" charset="0"/>
              </a:rPr>
              <a:t>249 Bis LGSM</a:t>
            </a:r>
          </a:p>
          <a:p>
            <a:pPr algn="ctr" eaLnBrk="1" hangingPunct="1">
              <a:lnSpc>
                <a:spcPct val="90000"/>
              </a:lnSpc>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Socios o accionistas personas físicas.</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No tener objeto ilícito ni ejecutar habitualmente actos ilícitos.</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Publicar en el PSM su estructura accionaria vigente por lo menos 15 días hábiles previos a la fecha de la asamblea mediante la cual se acuerde la disolución.</a:t>
            </a:r>
          </a:p>
          <a:p>
            <a:pPr marL="369888" indent="-342900" algn="just" eaLnBrk="1" hangingPunct="1">
              <a:lnSpc>
                <a:spcPct val="90000"/>
              </a:lnSpc>
              <a:buFont typeface="Arial" panose="020B0604020202020204" pitchFamily="34" charset="0"/>
              <a:buChar char="•"/>
              <a:defRPr/>
            </a:pPr>
            <a:endParaRPr 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No se encuentren realizando operaciones, ni hayan emitido facturas electrónicas durante los últimos dos años.</a:t>
            </a:r>
          </a:p>
          <a:p>
            <a:pPr marL="369888" indent="-342900" algn="just" eaLnBrk="1" hangingPunct="1">
              <a:lnSpc>
                <a:spcPct val="90000"/>
              </a:lnSpc>
              <a:buFont typeface="Arial" panose="020B0604020202020204" pitchFamily="34" charset="0"/>
              <a:buChar char="•"/>
              <a:defRPr/>
            </a:pPr>
            <a:endParaRPr 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Estén al corriente en el cumplimiento de sus obligaciones fiscales, laborales y de seguridad social.</a:t>
            </a:r>
          </a:p>
        </p:txBody>
      </p:sp>
    </p:spTree>
    <p:extLst>
      <p:ext uri="{BB962C8B-B14F-4D97-AF65-F5344CB8AC3E}">
        <p14:creationId xmlns:p14="http://schemas.microsoft.com/office/powerpoint/2010/main" val="671143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F5B63FDA-ADE0-DC04-3B57-A22A4B30DA67}"/>
              </a:ext>
            </a:extLst>
          </p:cNvPr>
          <p:cNvSpPr txBox="1">
            <a:spLocks noChangeArrowheads="1"/>
          </p:cNvSpPr>
          <p:nvPr/>
        </p:nvSpPr>
        <p:spPr bwMode="auto">
          <a:xfrm>
            <a:off x="1847850" y="207870"/>
            <a:ext cx="8496300" cy="5632450"/>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latin typeface="+mn-lt"/>
            </a:endParaRPr>
          </a:p>
          <a:p>
            <a:pPr marL="369888" indent="-342900" algn="just" eaLnBrk="1" hangingPunct="1">
              <a:lnSpc>
                <a:spcPct val="90000"/>
              </a:lnSpc>
              <a:buFont typeface="Arial" panose="020B0604020202020204" pitchFamily="34" charset="0"/>
              <a:buChar char="•"/>
              <a:defRPr/>
            </a:pPr>
            <a:endParaRPr lang="es-MX" sz="2000" dirty="0">
              <a:latin typeface="+mn-lt"/>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No posean obligaciones pecuniarias con terceros ni se encuentren en concurso mercantil.</a:t>
            </a:r>
          </a:p>
          <a:p>
            <a:pPr marL="369888" indent="-342900" algn="just" eaLnBrk="1" hangingPunct="1">
              <a:lnSpc>
                <a:spcPct val="90000"/>
              </a:lnSpc>
              <a:buFont typeface="Arial" panose="020B0604020202020204" pitchFamily="34" charset="0"/>
              <a:buChar char="•"/>
              <a:defRPr/>
            </a:pPr>
            <a:endParaRPr 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Sus representantes legales no estén sujetos a procedimientos penales por posibles delitos fiscales o patrimoniales.</a:t>
            </a:r>
          </a:p>
          <a:p>
            <a:pPr marL="369888" indent="-342900" algn="just" eaLnBrk="1" hangingPunct="1">
              <a:lnSpc>
                <a:spcPct val="90000"/>
              </a:lnSpc>
              <a:buFont typeface="Arial" panose="020B0604020202020204" pitchFamily="34" charset="0"/>
              <a:buChar char="•"/>
              <a:defRPr/>
            </a:pPr>
            <a:endParaRPr 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sz="2000" dirty="0">
                <a:latin typeface="Georgia" panose="02040502050405020303" pitchFamily="18" charset="0"/>
              </a:rPr>
              <a:t>No sean una entidad integrante del sistema financiero.</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Contar con </a:t>
            </a:r>
            <a:r>
              <a:rPr lang="es-MX" altLang="es-MX" sz="2000" i="1" dirty="0" err="1">
                <a:latin typeface="Georgia" panose="02040502050405020303" pitchFamily="18" charset="0"/>
              </a:rPr>
              <a:t>e.firma</a:t>
            </a:r>
            <a:r>
              <a:rPr lang="es-MX" altLang="es-MX" sz="2000" dirty="0">
                <a:latin typeface="Georgia" panose="02040502050405020303" pitchFamily="18" charset="0"/>
              </a:rPr>
              <a:t> vigente de: </a:t>
            </a:r>
            <a:r>
              <a:rPr lang="es-MX" altLang="es-MX" sz="2000" i="1" dirty="0">
                <a:latin typeface="Georgia" panose="02040502050405020303" pitchFamily="18" charset="0"/>
              </a:rPr>
              <a:t>sociedad, socios o accionistas y representante legal</a:t>
            </a:r>
            <a:r>
              <a:rPr lang="es-MX" altLang="es-MX" sz="2000" dirty="0">
                <a:latin typeface="Georgia" panose="02040502050405020303" pitchFamily="18" charset="0"/>
              </a:rPr>
              <a:t>.</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Tener Folio electrónico otorgado por el RPC; de lo contrario, solicitarlo a la SE mediante el proceso respectivo.</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Correos electrónicos actualizados de los socios o accionistas ante el SAT para efectos del RFC, pues ahí se enviarán mensajes de datos.</a:t>
            </a:r>
          </a:p>
          <a:p>
            <a:pPr marL="369888" indent="-342900" algn="just" eaLnBrk="1" hangingPunct="1">
              <a:lnSpc>
                <a:spcPct val="90000"/>
              </a:lnSpc>
              <a:buFont typeface="Arial" panose="020B0604020202020204" pitchFamily="34" charset="0"/>
              <a:buChar char="•"/>
              <a:defRPr/>
            </a:pPr>
            <a:endParaRPr lang="es-MX" altLang="es-MX" sz="2000" dirty="0">
              <a:latin typeface="Georgia" panose="02040502050405020303" pitchFamily="18" charset="0"/>
            </a:endParaRPr>
          </a:p>
          <a:p>
            <a:pPr marL="369888" indent="-342900" algn="just" eaLnBrk="1" hangingPunct="1">
              <a:lnSpc>
                <a:spcPct val="90000"/>
              </a:lnSpc>
              <a:buFont typeface="Arial" panose="020B0604020202020204" pitchFamily="34" charset="0"/>
              <a:buChar char="•"/>
              <a:defRPr/>
            </a:pPr>
            <a:r>
              <a:rPr lang="es-MX" altLang="es-MX" sz="2000" dirty="0">
                <a:latin typeface="Georgia" panose="02040502050405020303" pitchFamily="18" charset="0"/>
              </a:rPr>
              <a:t>Domicilio fiscal actualizado</a:t>
            </a:r>
          </a:p>
        </p:txBody>
      </p:sp>
    </p:spTree>
    <p:extLst>
      <p:ext uri="{BB962C8B-B14F-4D97-AF65-F5344CB8AC3E}">
        <p14:creationId xmlns:p14="http://schemas.microsoft.com/office/powerpoint/2010/main" val="268009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9C58EA0E-EFCE-693A-31DE-1680867EC99F}"/>
              </a:ext>
            </a:extLst>
          </p:cNvPr>
          <p:cNvSpPr txBox="1">
            <a:spLocks noChangeArrowheads="1"/>
          </p:cNvSpPr>
          <p:nvPr/>
        </p:nvSpPr>
        <p:spPr bwMode="auto">
          <a:xfrm>
            <a:off x="1614768" y="225799"/>
            <a:ext cx="8496300" cy="5632311"/>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smtClean="0">
              <a:solidFill>
                <a:srgbClr val="000000"/>
              </a:solidFill>
            </a:endParaRPr>
          </a:p>
          <a:p>
            <a:pPr algn="ctr" eaLnBrk="1" hangingPunct="1">
              <a:lnSpc>
                <a:spcPct val="90000"/>
              </a:lnSpc>
              <a:spcBef>
                <a:spcPct val="0"/>
              </a:spcBef>
              <a:buClrTx/>
              <a:buSzTx/>
              <a:buFontTx/>
              <a:buNone/>
              <a:defRPr/>
            </a:pPr>
            <a:r>
              <a:rPr lang="es-MX" altLang="es-MX" sz="2000" b="1" dirty="0" smtClean="0">
                <a:solidFill>
                  <a:srgbClr val="000000"/>
                </a:solidFill>
              </a:rPr>
              <a:t>-DETERMINACIÓN </a:t>
            </a:r>
            <a:r>
              <a:rPr lang="es-MX" altLang="es-MX" sz="2000" b="1" dirty="0">
                <a:solidFill>
                  <a:srgbClr val="000000"/>
                </a:solidFill>
              </a:rPr>
              <a:t>PARA FINIQUITAR </a:t>
            </a:r>
            <a:r>
              <a:rPr lang="es-MX" altLang="es-MX" sz="2000" b="1" dirty="0" smtClean="0">
                <a:solidFill>
                  <a:srgbClr val="000000"/>
                </a:solidFill>
              </a:rPr>
              <a:t>EXISTENCIA-</a:t>
            </a: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Análisis de la situación y circunstancias: </a:t>
            </a:r>
            <a:r>
              <a:rPr lang="es-MX" altLang="es-MX" sz="2000" i="1" dirty="0">
                <a:solidFill>
                  <a:srgbClr val="000000"/>
                </a:solidFill>
              </a:rPr>
              <a:t>económicas, financieras, fiscales, jurídicas, contables, sociales y políticas</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Después de una auditoría: </a:t>
            </a:r>
            <a:r>
              <a:rPr lang="es-MX" altLang="es-MX" sz="2000" i="1" dirty="0">
                <a:solidFill>
                  <a:srgbClr val="000000"/>
                </a:solidFill>
              </a:rPr>
              <a:t>inventario, estados financieros y dictamen</a:t>
            </a:r>
            <a:r>
              <a:rPr lang="es-MX" altLang="es-MX" sz="2000" dirty="0">
                <a:solidFill>
                  <a:srgbClr val="000000"/>
                </a:solidFill>
              </a:rPr>
              <a:t>.</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Verificar el ánimo de los socios en la toma de la decisión pertinente: </a:t>
            </a:r>
            <a:r>
              <a:rPr lang="es-MX" altLang="es-MX" sz="2000" i="1" dirty="0">
                <a:solidFill>
                  <a:srgbClr val="000000"/>
                </a:solidFill>
              </a:rPr>
              <a:t>principio corporativo relativo al interés general de conservación de la sociedad (empresa).</a:t>
            </a:r>
          </a:p>
          <a:p>
            <a:pPr marL="369888" indent="-342900" algn="just" eaLnBrk="1" hangingPunct="1">
              <a:lnSpc>
                <a:spcPct val="90000"/>
              </a:lnSpc>
              <a:spcBef>
                <a:spcPct val="0"/>
              </a:spcBef>
              <a:buClrTx/>
              <a:buSzTx/>
              <a:defRPr/>
            </a:pPr>
            <a:endParaRPr lang="es-MX" altLang="es-MX" sz="2000" i="1"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Principios de: </a:t>
            </a:r>
            <a:r>
              <a:rPr lang="es-MX" altLang="es-MX" sz="2000" i="1" dirty="0">
                <a:solidFill>
                  <a:srgbClr val="000000"/>
                </a:solidFill>
              </a:rPr>
              <a:t>autodefensa del socio</a:t>
            </a:r>
            <a:r>
              <a:rPr lang="es-MX" altLang="es-MX" sz="2000" dirty="0">
                <a:solidFill>
                  <a:srgbClr val="000000"/>
                </a:solidFill>
              </a:rPr>
              <a:t> y de </a:t>
            </a:r>
            <a:r>
              <a:rPr lang="es-MX" altLang="es-MX" sz="2000" i="1" dirty="0">
                <a:solidFill>
                  <a:srgbClr val="000000"/>
                </a:solidFill>
              </a:rPr>
              <a:t>exclusión</a:t>
            </a:r>
            <a:r>
              <a:rPr lang="es-MX" altLang="es-MX" sz="2000" dirty="0">
                <a:solidFill>
                  <a:srgbClr val="000000"/>
                </a:solidFill>
              </a:rPr>
              <a:t> (RD: 210100</a:t>
            </a:r>
            <a:r>
              <a:rPr lang="es-MX" altLang="es-MX" sz="2000" dirty="0" smtClean="0">
                <a:solidFill>
                  <a:srgbClr val="000000"/>
                </a:solidFill>
              </a:rPr>
              <a:t>).</a:t>
            </a:r>
          </a:p>
          <a:p>
            <a:pPr marL="369888" indent="-342900" algn="just" eaLnBrk="1" hangingPunct="1">
              <a:lnSpc>
                <a:spcPct val="90000"/>
              </a:lnSpc>
              <a:spcBef>
                <a:spcPct val="0"/>
              </a:spcBef>
              <a:buClrTx/>
              <a:buSzTx/>
              <a:defRPr/>
            </a:pPr>
            <a:endParaRPr lang="es-MX" altLang="es-MX" sz="2000" i="1" dirty="0">
              <a:solidFill>
                <a:srgbClr val="000000"/>
              </a:solidFill>
            </a:endParaRPr>
          </a:p>
          <a:p>
            <a:pPr marL="369888" indent="-342900" algn="just" eaLnBrk="1" hangingPunct="1">
              <a:lnSpc>
                <a:spcPct val="90000"/>
              </a:lnSpc>
              <a:spcBef>
                <a:spcPct val="0"/>
              </a:spcBef>
              <a:buClrTx/>
              <a:buSzTx/>
              <a:defRPr/>
            </a:pPr>
            <a:r>
              <a:rPr lang="es-MX" altLang="es-MX" sz="2000" dirty="0" smtClean="0">
                <a:solidFill>
                  <a:srgbClr val="000000"/>
                </a:solidFill>
              </a:rPr>
              <a:t>Diversas opciones.</a:t>
            </a:r>
            <a:endParaRPr lang="es-MX" altLang="es-MX" sz="2000" dirty="0">
              <a:solidFill>
                <a:srgbClr val="000000"/>
              </a:solidFill>
            </a:endParaRPr>
          </a:p>
        </p:txBody>
      </p:sp>
      <p:sp>
        <p:nvSpPr>
          <p:cNvPr id="4" name="3 Marcador de número de diapositiva">
            <a:extLst>
              <a:ext uri="{FF2B5EF4-FFF2-40B4-BE49-F238E27FC236}">
                <a16:creationId xmlns:a16="http://schemas.microsoft.com/office/drawing/2014/main" xmlns="" id="{E334366F-E6FD-F2C5-7E3C-BFE75B68A621}"/>
              </a:ext>
            </a:extLst>
          </p:cNvPr>
          <p:cNvSpPr>
            <a:spLocks noGrp="1"/>
          </p:cNvSpPr>
          <p:nvPr>
            <p:ph type="sldNum" sz="quarter" idx="12"/>
          </p:nvPr>
        </p:nvSpPr>
        <p:spPr bwMode="auto">
          <a:xfrm>
            <a:off x="5558118" y="6217024"/>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6B47AF-A54B-2342-B0CC-D3584901878D}" type="slidenum">
              <a:rPr lang="es-MX" altLang="es-MX">
                <a:solidFill>
                  <a:srgbClr val="FFFFFF"/>
                </a:solidFill>
                <a:latin typeface="Georgia" panose="02040502050405020303" pitchFamily="18" charset="0"/>
              </a:rPr>
              <a:pPr/>
              <a:t>7</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1737529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61FF7BAB-4366-D3E4-C73E-67AD4F07F286}"/>
              </a:ext>
            </a:extLst>
          </p:cNvPr>
          <p:cNvSpPr txBox="1">
            <a:spLocks noChangeArrowheads="1"/>
          </p:cNvSpPr>
          <p:nvPr/>
        </p:nvSpPr>
        <p:spPr bwMode="auto">
          <a:xfrm>
            <a:off x="1847850" y="172010"/>
            <a:ext cx="8496300" cy="5687711"/>
          </a:xfrm>
          <a:prstGeom prst="rect">
            <a:avLst/>
          </a:prstGeom>
          <a:noFill/>
          <a:ln>
            <a:noFill/>
          </a:ln>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defRPr/>
            </a:pPr>
            <a:endParaRPr lang="es-MX" altLang="es-MX" sz="2000" dirty="0">
              <a:solidFill>
                <a:prstClr val="black"/>
              </a:solidFill>
              <a:latin typeface="Georgia"/>
            </a:endParaRPr>
          </a:p>
          <a:p>
            <a:pPr algn="ctr" eaLnBrk="1" hangingPunct="1">
              <a:lnSpc>
                <a:spcPct val="90000"/>
              </a:lnSpc>
              <a:defRPr/>
            </a:pPr>
            <a:endParaRPr lang="es-MX" altLang="es-MX" sz="2000" b="1" dirty="0">
              <a:solidFill>
                <a:prstClr val="black"/>
              </a:solidFill>
              <a:latin typeface="Georgia"/>
            </a:endParaRPr>
          </a:p>
          <a:p>
            <a:pPr algn="ctr" eaLnBrk="1" hangingPunct="1">
              <a:lnSpc>
                <a:spcPct val="90000"/>
              </a:lnSpc>
              <a:defRPr/>
            </a:pPr>
            <a:r>
              <a:rPr lang="es-MX" altLang="es-MX" sz="2800" b="1" dirty="0">
                <a:solidFill>
                  <a:prstClr val="black"/>
                </a:solidFill>
                <a:latin typeface="Georgia"/>
              </a:rPr>
              <a:t>Proceso</a:t>
            </a:r>
            <a:endParaRPr lang="es-MX" altLang="es-MX" sz="2000" b="1" dirty="0">
              <a:solidFill>
                <a:prstClr val="black"/>
              </a:solidFill>
              <a:latin typeface="Georgia"/>
            </a:endParaRPr>
          </a:p>
          <a:p>
            <a:pPr algn="ctr" eaLnBrk="1" hangingPunct="1">
              <a:lnSpc>
                <a:spcPct val="90000"/>
              </a:lnSpc>
              <a:defRPr/>
            </a:pPr>
            <a:r>
              <a:rPr lang="es-MX" altLang="es-MX" sz="2000" dirty="0">
                <a:solidFill>
                  <a:prstClr val="black"/>
                </a:solidFill>
                <a:latin typeface="Georgia"/>
              </a:rPr>
              <a:t>249 Bis 1 LGSM</a:t>
            </a:r>
          </a:p>
          <a:p>
            <a:pPr algn="ctr" eaLnBrk="1" hangingPunct="1">
              <a:lnSpc>
                <a:spcPct val="90000"/>
              </a:lnSpc>
              <a:defRPr/>
            </a:pPr>
            <a:endParaRPr lang="es-MX" altLang="es-MX" sz="2000" dirty="0">
              <a:solidFill>
                <a:prstClr val="black"/>
              </a:solidFill>
              <a:latin typeface="Georgia"/>
            </a:endParaRPr>
          </a:p>
          <a:p>
            <a:pPr marL="369888" indent="-342900" algn="just" eaLnBrk="1" hangingPunct="1">
              <a:lnSpc>
                <a:spcPct val="90000"/>
              </a:lnSpc>
              <a:buFont typeface="Arial" panose="020B0604020202020204" pitchFamily="34" charset="0"/>
              <a:buChar char="•"/>
              <a:defRPr/>
            </a:pPr>
            <a:endParaRPr lang="es-MX" altLang="es-MX" sz="2000" dirty="0">
              <a:solidFill>
                <a:prstClr val="black"/>
              </a:solidFill>
              <a:latin typeface="Georgia"/>
            </a:endParaRPr>
          </a:p>
          <a:p>
            <a:pPr algn="just" eaLnBrk="1" hangingPunct="1">
              <a:lnSpc>
                <a:spcPct val="90000"/>
              </a:lnSpc>
              <a:defRPr/>
            </a:pPr>
            <a:r>
              <a:rPr lang="es-MX" altLang="es-MX" sz="2000" b="1" dirty="0">
                <a:solidFill>
                  <a:prstClr val="black"/>
                </a:solidFill>
                <a:latin typeface="Georgia"/>
              </a:rPr>
              <a:t>1.</a:t>
            </a:r>
            <a:r>
              <a:rPr lang="es-MX" altLang="es-MX" sz="2000" dirty="0">
                <a:solidFill>
                  <a:prstClr val="black"/>
                </a:solidFill>
                <a:latin typeface="Georgia"/>
              </a:rPr>
              <a:t> La totalidad de los socios o accionistas acordarán mediante </a:t>
            </a:r>
            <a:r>
              <a:rPr lang="es-MX" altLang="es-MX" sz="2000" u="sng" dirty="0">
                <a:solidFill>
                  <a:prstClr val="black"/>
                </a:solidFill>
                <a:latin typeface="Georgia"/>
              </a:rPr>
              <a:t>asamblea la disolución y liquidación</a:t>
            </a:r>
            <a:r>
              <a:rPr lang="es-MX" altLang="es-MX" sz="2000" dirty="0">
                <a:solidFill>
                  <a:prstClr val="black"/>
                </a:solidFill>
                <a:latin typeface="Georgia"/>
              </a:rPr>
              <a:t>, en la cual declararán bajo protesta de decir verdad que se ubican y cumplen con los presupuestos o condiciones del 249 Bis, además, nombrarán liquidador de entre los socios o accionistas.</a:t>
            </a:r>
          </a:p>
          <a:p>
            <a:pPr algn="just" eaLnBrk="1" hangingPunct="1">
              <a:lnSpc>
                <a:spcPct val="90000"/>
              </a:lnSpc>
              <a:defRPr/>
            </a:pPr>
            <a:endParaRPr lang="es-MX" altLang="es-MX" sz="2000" dirty="0">
              <a:solidFill>
                <a:prstClr val="black"/>
              </a:solidFill>
              <a:latin typeface="Georgia"/>
            </a:endParaRPr>
          </a:p>
          <a:p>
            <a:pPr algn="just" eaLnBrk="1" hangingPunct="1">
              <a:lnSpc>
                <a:spcPct val="90000"/>
              </a:lnSpc>
              <a:defRPr/>
            </a:pPr>
            <a:r>
              <a:rPr lang="es-MX" altLang="es-MX" sz="2000" b="1" dirty="0">
                <a:solidFill>
                  <a:prstClr val="black"/>
                </a:solidFill>
                <a:latin typeface="Georgia"/>
              </a:rPr>
              <a:t>2.</a:t>
            </a:r>
            <a:r>
              <a:rPr lang="es-MX" altLang="es-MX" sz="2000" dirty="0">
                <a:solidFill>
                  <a:prstClr val="black"/>
                </a:solidFill>
                <a:latin typeface="Georgia"/>
              </a:rPr>
              <a:t> El acuerdo y acta deberá publicarse en PSM dentro de los 5 días hábiles siguientes a la fecha de la asamblea.</a:t>
            </a:r>
          </a:p>
          <a:p>
            <a:pPr algn="just" eaLnBrk="1" hangingPunct="1">
              <a:lnSpc>
                <a:spcPct val="90000"/>
              </a:lnSpc>
              <a:defRPr/>
            </a:pPr>
            <a:endParaRPr lang="es-MX" altLang="es-MX" sz="2000" dirty="0">
              <a:solidFill>
                <a:prstClr val="black"/>
              </a:solidFill>
              <a:latin typeface="Georgia"/>
            </a:endParaRPr>
          </a:p>
          <a:p>
            <a:pPr algn="just" eaLnBrk="1" hangingPunct="1">
              <a:lnSpc>
                <a:spcPct val="90000"/>
              </a:lnSpc>
              <a:defRPr/>
            </a:pPr>
            <a:r>
              <a:rPr lang="es-MX" altLang="es-MX" sz="2000" b="1" dirty="0">
                <a:solidFill>
                  <a:prstClr val="black"/>
                </a:solidFill>
                <a:latin typeface="Georgia"/>
              </a:rPr>
              <a:t>3.</a:t>
            </a:r>
            <a:r>
              <a:rPr lang="es-MX" altLang="es-MX" sz="2000" dirty="0">
                <a:solidFill>
                  <a:prstClr val="black"/>
                </a:solidFill>
                <a:latin typeface="Georgia"/>
              </a:rPr>
              <a:t> No se requerirá protocolización ni inscripción, ni ninguna otra formalidad.</a:t>
            </a:r>
          </a:p>
          <a:p>
            <a:pPr algn="just" eaLnBrk="1" hangingPunct="1">
              <a:lnSpc>
                <a:spcPct val="90000"/>
              </a:lnSpc>
              <a:defRPr/>
            </a:pPr>
            <a:endParaRPr lang="es-MX" sz="2000" dirty="0">
              <a:solidFill>
                <a:prstClr val="black"/>
              </a:solidFill>
              <a:latin typeface="Georgia"/>
            </a:endParaRPr>
          </a:p>
          <a:p>
            <a:pPr algn="just" eaLnBrk="1" hangingPunct="1">
              <a:lnSpc>
                <a:spcPct val="90000"/>
              </a:lnSpc>
              <a:defRPr/>
            </a:pPr>
            <a:r>
              <a:rPr lang="es-MX" sz="2000" b="1" dirty="0">
                <a:solidFill>
                  <a:prstClr val="black"/>
                </a:solidFill>
                <a:latin typeface="Georgia"/>
              </a:rPr>
              <a:t>4. </a:t>
            </a:r>
            <a:r>
              <a:rPr lang="es-MX" sz="2000" dirty="0">
                <a:solidFill>
                  <a:prstClr val="black"/>
                </a:solidFill>
                <a:latin typeface="Georgia"/>
              </a:rPr>
              <a:t>La SE revisará que el acta de disolución y liquidación cumpla con los presupuestos, hecho lo cual, sin costo, inscribirá electrónicamente en el RPC.</a:t>
            </a:r>
          </a:p>
        </p:txBody>
      </p:sp>
    </p:spTree>
    <p:extLst>
      <p:ext uri="{BB962C8B-B14F-4D97-AF65-F5344CB8AC3E}">
        <p14:creationId xmlns:p14="http://schemas.microsoft.com/office/powerpoint/2010/main" val="4156976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4C7E5FAE-C62C-9432-02DD-5A4C815B6294}"/>
              </a:ext>
            </a:extLst>
          </p:cNvPr>
          <p:cNvSpPr txBox="1">
            <a:spLocks noChangeArrowheads="1"/>
          </p:cNvSpPr>
          <p:nvPr/>
        </p:nvSpPr>
        <p:spPr bwMode="auto">
          <a:xfrm>
            <a:off x="1847850" y="458881"/>
            <a:ext cx="84963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5.</a:t>
            </a:r>
            <a:r>
              <a:rPr lang="es-MX" altLang="es-MX" sz="2000" dirty="0">
                <a:solidFill>
                  <a:srgbClr val="000000"/>
                </a:solidFill>
                <a:latin typeface="Georgia" panose="02040502050405020303" pitchFamily="18" charset="0"/>
              </a:rPr>
              <a:t> Los socios o accionistas entregarán al liquidador todos los bienes, libros y documentos de la sociedad, dentro de los 15 días hábiles siguientes a la fecha de la asamblea, así como los títulos accionarios.</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6.</a:t>
            </a:r>
            <a:r>
              <a:rPr lang="es-MX" altLang="es-MX" sz="2000" dirty="0">
                <a:solidFill>
                  <a:srgbClr val="000000"/>
                </a:solidFill>
                <a:latin typeface="Georgia" panose="02040502050405020303" pitchFamily="18" charset="0"/>
              </a:rPr>
              <a:t> El liquidador llevará a cabo la distribución del remanente del haber social entre los socios o accionistas, si lo hubiere, de forma proporcional a sus aportaciones, en un plazo de 45 días hábiles siguientes a la fecha de la asamblea.</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7.</a:t>
            </a:r>
            <a:r>
              <a:rPr lang="es-MX" altLang="es-MX" sz="2000" dirty="0">
                <a:solidFill>
                  <a:srgbClr val="000000"/>
                </a:solidFill>
                <a:latin typeface="Georgia" panose="02040502050405020303" pitchFamily="18" charset="0"/>
              </a:rPr>
              <a:t> Liquidada la sociedad, el liquidador publicará en el PSM el Balance Final de la sociedad, dentro del plazo de 60 días hábiles siguientes a la fecha de la asamblea.</a:t>
            </a: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b="1" dirty="0">
                <a:solidFill>
                  <a:srgbClr val="000000"/>
                </a:solidFill>
                <a:latin typeface="Georgia" panose="02040502050405020303" pitchFamily="18" charset="0"/>
              </a:rPr>
              <a:t>8. </a:t>
            </a:r>
            <a:r>
              <a:rPr lang="es-MX" altLang="es-MX" sz="2000" dirty="0">
                <a:solidFill>
                  <a:srgbClr val="000000"/>
                </a:solidFill>
                <a:latin typeface="Georgia" panose="02040502050405020303" pitchFamily="18" charset="0"/>
              </a:rPr>
              <a:t>La SE realizará la inscripción de la cancelación del folio mercantil de la sociedad ante el RPC y notificará lo conducente a la autoridad fiscal.</a:t>
            </a:r>
          </a:p>
          <a:p>
            <a:pPr algn="just" eaLnBrk="1" hangingPunct="1">
              <a:lnSpc>
                <a:spcPct val="90000"/>
              </a:lnSpc>
            </a:pPr>
            <a:endParaRPr lang="es-MX" altLang="es-MX"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923116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FEA1092C-25AC-BA5D-8BBC-60D4008A979A}"/>
              </a:ext>
            </a:extLst>
          </p:cNvPr>
          <p:cNvSpPr txBox="1">
            <a:spLocks noChangeArrowheads="1"/>
          </p:cNvSpPr>
          <p:nvPr/>
        </p:nvSpPr>
        <p:spPr bwMode="auto">
          <a:xfrm>
            <a:off x="1847850" y="1120676"/>
            <a:ext cx="8496300"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3200" b="1" dirty="0">
                <a:solidFill>
                  <a:srgbClr val="000000"/>
                </a:solidFill>
                <a:latin typeface="Georgia" panose="02040502050405020303" pitchFamily="18" charset="0"/>
              </a:rPr>
              <a:t>Advertencia</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just" eaLnBrk="1" hangingPunct="1">
              <a:lnSpc>
                <a:spcPct val="90000"/>
              </a:lnSpc>
            </a:pPr>
            <a:endParaRPr lang="es-MX" altLang="es-MX" sz="2000" dirty="0">
              <a:solidFill>
                <a:srgbClr val="000000"/>
              </a:solidFill>
              <a:latin typeface="Georgia" panose="02040502050405020303" pitchFamily="18" charset="0"/>
            </a:endParaRPr>
          </a:p>
          <a:p>
            <a:pPr algn="just" eaLnBrk="1" hangingPunct="1">
              <a:lnSpc>
                <a:spcPct val="90000"/>
              </a:lnSpc>
            </a:pPr>
            <a:r>
              <a:rPr lang="es-MX" altLang="es-MX" sz="2000" dirty="0">
                <a:solidFill>
                  <a:srgbClr val="000000"/>
                </a:solidFill>
                <a:latin typeface="Georgia" panose="02040502050405020303" pitchFamily="18" charset="0"/>
              </a:rPr>
              <a:t>Si los socios o accionistas faltaren a la verdad de lo establecido en el 249 BIS y 249 BIS 1 de la LGSM, responderán frente a terceros solidaria e ilimitadamente, sin perjuicio de responsabilidad penal.</a:t>
            </a:r>
          </a:p>
        </p:txBody>
      </p:sp>
    </p:spTree>
    <p:extLst>
      <p:ext uri="{BB962C8B-B14F-4D97-AF65-F5344CB8AC3E}">
        <p14:creationId xmlns:p14="http://schemas.microsoft.com/office/powerpoint/2010/main" val="2138200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5">
            <a:extLst>
              <a:ext uri="{FF2B5EF4-FFF2-40B4-BE49-F238E27FC236}">
                <a16:creationId xmlns:a16="http://schemas.microsoft.com/office/drawing/2014/main" xmlns="" id="{E277595E-F4A6-D134-422F-4DC3C1F7E655}"/>
              </a:ext>
            </a:extLst>
          </p:cNvPr>
          <p:cNvSpPr>
            <a:spLocks noGrp="1"/>
          </p:cNvSpPr>
          <p:nvPr>
            <p:ph sz="quarter" idx="1"/>
          </p:nvPr>
        </p:nvSpPr>
        <p:spPr>
          <a:xfrm>
            <a:off x="457199" y="723900"/>
            <a:ext cx="10945907" cy="5410200"/>
          </a:xfrm>
        </p:spPr>
        <p:txBody>
          <a:bodyPr/>
          <a:lstStyle/>
          <a:p>
            <a:endParaRPr lang="es-MX" altLang="es-MX" dirty="0"/>
          </a:p>
          <a:p>
            <a:endParaRPr lang="es-MX" altLang="es-MX" dirty="0"/>
          </a:p>
          <a:p>
            <a:endParaRPr lang="es-MX" altLang="es-MX" dirty="0"/>
          </a:p>
          <a:p>
            <a:endParaRPr lang="es-MX" altLang="es-MX" dirty="0"/>
          </a:p>
          <a:p>
            <a:endParaRPr lang="es-MX" altLang="es-MX" dirty="0"/>
          </a:p>
          <a:p>
            <a:pPr algn="ctr"/>
            <a:r>
              <a:rPr lang="es-MX" altLang="es-MX" sz="5400" dirty="0"/>
              <a:t>Extinción</a:t>
            </a:r>
          </a:p>
        </p:txBody>
      </p:sp>
    </p:spTree>
    <p:extLst>
      <p:ext uri="{BB962C8B-B14F-4D97-AF65-F5344CB8AC3E}">
        <p14:creationId xmlns:p14="http://schemas.microsoft.com/office/powerpoint/2010/main" val="104376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34228E22-6C79-8D4F-D63F-31672A58F24C}"/>
              </a:ext>
            </a:extLst>
          </p:cNvPr>
          <p:cNvSpPr txBox="1">
            <a:spLocks noChangeArrowheads="1"/>
          </p:cNvSpPr>
          <p:nvPr/>
        </p:nvSpPr>
        <p:spPr bwMode="auto">
          <a:xfrm>
            <a:off x="1847850" y="315446"/>
            <a:ext cx="8496300" cy="4967514"/>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EXTINCIÓN</a:t>
            </a: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Término distinto a la disolución y a la liquidación de la persona moral.</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Vocablo o figura no empleada por el legislador mexicano.</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Implica reconocer que se ha cumplido cabalmente con el proceso sobre la desaparición de la vida de la sociedad.</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p:txBody>
      </p:sp>
    </p:spTree>
    <p:extLst>
      <p:ext uri="{BB962C8B-B14F-4D97-AF65-F5344CB8AC3E}">
        <p14:creationId xmlns:p14="http://schemas.microsoft.com/office/powerpoint/2010/main" val="1024838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DD41A152-7240-969A-48A1-FF0BF47FF80C}"/>
              </a:ext>
            </a:extLst>
          </p:cNvPr>
          <p:cNvSpPr txBox="1">
            <a:spLocks noChangeArrowheads="1"/>
          </p:cNvSpPr>
          <p:nvPr/>
        </p:nvSpPr>
        <p:spPr bwMode="auto">
          <a:xfrm>
            <a:off x="1471332" y="0"/>
            <a:ext cx="8496300" cy="6075509"/>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3200" dirty="0">
                <a:solidFill>
                  <a:srgbClr val="000000"/>
                </a:solidFill>
              </a:rPr>
              <a:t>Se verifica: </a:t>
            </a:r>
          </a:p>
          <a:p>
            <a:pPr marL="369888" indent="-342900" algn="just" eaLnBrk="1" hangingPunct="1">
              <a:lnSpc>
                <a:spcPct val="90000"/>
              </a:lnSpc>
              <a:spcBef>
                <a:spcPct val="0"/>
              </a:spcBef>
              <a:buClrTx/>
              <a:buSzTx/>
              <a:defRPr/>
            </a:pPr>
            <a:endParaRPr lang="es-MX" altLang="es-MX" sz="2000"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 La cancelación del folio mercantil de la sociedad ante el RPC;</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b) La cancelación ante el RFC; </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c) El aviso de liquidación total;</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d) La declaración final del ejercicio de la liquidación.</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e) El desistimiento del uso de la denominación ante la SE</a:t>
            </a:r>
            <a:r>
              <a:rPr lang="es-MX" altLang="es-MX" sz="2000" dirty="0" smtClean="0">
                <a:solidFill>
                  <a:srgbClr val="000000"/>
                </a:solidFill>
              </a:rPr>
              <a:t>.</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     f) Baja patronal</a:t>
            </a:r>
            <a:endParaRPr lang="es-MX" altLang="es-MX" sz="2000"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g) </a:t>
            </a:r>
            <a:r>
              <a:rPr lang="es-MX" altLang="es-MX" sz="2000" dirty="0">
                <a:solidFill>
                  <a:srgbClr val="000000"/>
                </a:solidFill>
              </a:rPr>
              <a:t>El cobro de las cuotas de liquidación;</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h) </a:t>
            </a:r>
            <a:r>
              <a:rPr lang="es-MX" altLang="es-MX" sz="2000" dirty="0">
                <a:solidFill>
                  <a:srgbClr val="000000"/>
                </a:solidFill>
              </a:rPr>
              <a:t>El depósito de las sumas de cuotas no cobradas;</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i) </a:t>
            </a:r>
            <a:r>
              <a:rPr lang="es-MX" altLang="es-MX" sz="2000" dirty="0">
                <a:solidFill>
                  <a:srgbClr val="000000"/>
                </a:solidFill>
              </a:rPr>
              <a:t>El lugar del depósito o resguardo de la documentación y libros;</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j)  </a:t>
            </a:r>
            <a:r>
              <a:rPr lang="es-MX" altLang="es-MX" sz="2000" dirty="0">
                <a:solidFill>
                  <a:srgbClr val="000000"/>
                </a:solidFill>
              </a:rPr>
              <a:t>Inexistencia de oposiciones;</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k) </a:t>
            </a:r>
            <a:r>
              <a:rPr lang="es-MX" altLang="es-MX" sz="2000" dirty="0">
                <a:solidFill>
                  <a:srgbClr val="000000"/>
                </a:solidFill>
              </a:rPr>
              <a:t>Revocación de poderes y notificación de ello, en su caso;</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l) </a:t>
            </a:r>
            <a:r>
              <a:rPr lang="es-MX" altLang="es-MX" sz="2000" dirty="0">
                <a:solidFill>
                  <a:srgbClr val="000000"/>
                </a:solidFill>
              </a:rPr>
              <a:t>Imputación de responsabilidad al administrador o representantes;</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 m) </a:t>
            </a:r>
            <a:r>
              <a:rPr lang="es-MX" altLang="es-MX" sz="2000" dirty="0">
                <a:solidFill>
                  <a:srgbClr val="000000"/>
                </a:solidFill>
              </a:rPr>
              <a:t>Pago de honorarios al liquidador;</a:t>
            </a: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     </a:t>
            </a:r>
            <a:r>
              <a:rPr lang="es-MX" altLang="es-MX" sz="2000" dirty="0" smtClean="0">
                <a:solidFill>
                  <a:srgbClr val="000000"/>
                </a:solidFill>
              </a:rPr>
              <a:t>n) </a:t>
            </a:r>
            <a:r>
              <a:rPr lang="es-MX" altLang="es-MX" sz="2000" dirty="0">
                <a:solidFill>
                  <a:srgbClr val="000000"/>
                </a:solidFill>
              </a:rPr>
              <a:t>Imputación de responsabilidad al liquidador.</a:t>
            </a:r>
          </a:p>
          <a:p>
            <a:pPr marL="369888" indent="-342900" algn="just" eaLnBrk="1" hangingPunct="1">
              <a:lnSpc>
                <a:spcPct val="90000"/>
              </a:lnSpc>
              <a:spcBef>
                <a:spcPct val="0"/>
              </a:spcBef>
              <a:buClrTx/>
              <a:buSzTx/>
              <a:defRPr/>
            </a:pPr>
            <a:endParaRPr lang="es-MX" altLang="es-MX" sz="2000" dirty="0">
              <a:solidFill>
                <a:srgbClr val="000000"/>
              </a:solidFill>
            </a:endParaRPr>
          </a:p>
        </p:txBody>
      </p:sp>
    </p:spTree>
    <p:extLst>
      <p:ext uri="{BB962C8B-B14F-4D97-AF65-F5344CB8AC3E}">
        <p14:creationId xmlns:p14="http://schemas.microsoft.com/office/powerpoint/2010/main" val="41192181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7B6F4402-7A60-563D-B895-C935653C5248}"/>
              </a:ext>
            </a:extLst>
          </p:cNvPr>
          <p:cNvSpPr txBox="1">
            <a:spLocks noChangeArrowheads="1"/>
          </p:cNvSpPr>
          <p:nvPr/>
        </p:nvSpPr>
        <p:spPr bwMode="auto">
          <a:xfrm>
            <a:off x="1847850" y="154080"/>
            <a:ext cx="8496300" cy="5798510"/>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-ACTO DE CONSTANCIA-</a:t>
            </a: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dirty="0">
                <a:solidFill>
                  <a:srgbClr val="000000"/>
                </a:solidFill>
              </a:rPr>
              <a:t>Dejar constancia fehaciente de la conclusión total del proceso ejecutado para la desaparición definitiva de la sociedad, y el momento en que esto ocurre.</a:t>
            </a:r>
          </a:p>
          <a:p>
            <a:pPr algn="just" eaLnBrk="1" hangingPunct="1">
              <a:lnSpc>
                <a:spcPct val="90000"/>
              </a:lnSpc>
              <a:spcBef>
                <a:spcPct val="0"/>
              </a:spcBef>
              <a:buClrTx/>
              <a:buSzTx/>
              <a:buFont typeface="Wingdings 2" panose="05020102010507070707" pitchFamily="18" charset="2"/>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Acta de asamblea y protocolización.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Acuerdo fuera de asamblea y protocolización.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Minuta  y protocolización.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¿inscripción?</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Declaración unilateral del liquidador ante notario o juez.</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Fe de hechos.</a:t>
            </a:r>
          </a:p>
        </p:txBody>
      </p:sp>
    </p:spTree>
    <p:extLst>
      <p:ext uri="{BB962C8B-B14F-4D97-AF65-F5344CB8AC3E}">
        <p14:creationId xmlns:p14="http://schemas.microsoft.com/office/powerpoint/2010/main" val="341426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C2550065-B959-A0B5-6CCD-4460CE4F2648}"/>
              </a:ext>
            </a:extLst>
          </p:cNvPr>
          <p:cNvSpPr txBox="1">
            <a:spLocks noChangeArrowheads="1"/>
          </p:cNvSpPr>
          <p:nvPr/>
        </p:nvSpPr>
        <p:spPr bwMode="auto">
          <a:xfrm>
            <a:off x="1847850" y="871257"/>
            <a:ext cx="8496300" cy="4690515"/>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r>
              <a:rPr lang="es-MX" altLang="es-MX" sz="3200" b="1" dirty="0">
                <a:solidFill>
                  <a:srgbClr val="000000"/>
                </a:solidFill>
              </a:rPr>
              <a:t>-ACREEDORES SUPERVINIENTES-</a:t>
            </a:r>
          </a:p>
          <a:p>
            <a:pPr algn="just" eaLnBrk="1" hangingPunct="1">
              <a:lnSpc>
                <a:spcPct val="90000"/>
              </a:lnSpc>
              <a:spcBef>
                <a:spcPct val="0"/>
              </a:spcBef>
              <a:buClrTx/>
              <a:buSzTx/>
              <a:buFont typeface="Wingdings 2" panose="05020102010507070707" pitchFamily="18" charset="2"/>
              <a:buNone/>
              <a:defRPr/>
            </a:pPr>
            <a:endParaRPr lang="es-MX" altLang="es-MX" sz="2000" dirty="0">
              <a:solidFill>
                <a:srgbClr val="000000"/>
              </a:solidFill>
            </a:endParaRPr>
          </a:p>
          <a:p>
            <a:pPr algn="ctr" eaLnBrk="1" hangingPunct="1">
              <a:lnSpc>
                <a:spcPct val="90000"/>
              </a:lnSpc>
              <a:spcBef>
                <a:spcPct val="0"/>
              </a:spcBef>
              <a:buClrTx/>
              <a:buSzTx/>
              <a:buFont typeface="Wingdings 2" panose="05020102010507070707" pitchFamily="18" charset="2"/>
              <a:buNone/>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Las reglas de publicidad establecidas en la LGSM para advertir a los acreedores sobre la disolución y liquidación de una sociedad parecen no ser adecuadas o suficientes.</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Los acreedores no poseen legalmente algún medio para intervenir en el proceso de terminación de la vida de una sociedad.</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r>
              <a:rPr lang="es-MX" altLang="es-MX" sz="2000" dirty="0">
                <a:solidFill>
                  <a:srgbClr val="000000"/>
                </a:solidFill>
              </a:rPr>
              <a:t>La sociedad ni el liquidador está obligado a dar cuentas a cada acreedor del proceso.</a:t>
            </a:r>
          </a:p>
        </p:txBody>
      </p:sp>
    </p:spTree>
    <p:extLst>
      <p:ext uri="{BB962C8B-B14F-4D97-AF65-F5344CB8AC3E}">
        <p14:creationId xmlns:p14="http://schemas.microsoft.com/office/powerpoint/2010/main" val="2324939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C213440C-1357-E12B-A721-058676DFD0DD}"/>
              </a:ext>
            </a:extLst>
          </p:cNvPr>
          <p:cNvSpPr txBox="1">
            <a:spLocks noChangeArrowheads="1"/>
          </p:cNvSpPr>
          <p:nvPr/>
        </p:nvSpPr>
        <p:spPr bwMode="auto">
          <a:xfrm>
            <a:off x="1847850" y="3105834"/>
            <a:ext cx="84963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buFont typeface="Wingdings 2" pitchFamily="2" charset="2"/>
              <a:buNone/>
            </a:pPr>
            <a:r>
              <a:rPr lang="es-MX" altLang="es-MX" sz="2800" dirty="0">
                <a:solidFill>
                  <a:srgbClr val="000000"/>
                </a:solidFill>
                <a:latin typeface="Georgia" panose="02040502050405020303" pitchFamily="18" charset="0"/>
              </a:rPr>
              <a:t>¿Qué sucede si llegada la extinción de la sociedad</a:t>
            </a:r>
          </a:p>
          <a:p>
            <a:pPr algn="ctr" eaLnBrk="1" hangingPunct="1">
              <a:lnSpc>
                <a:spcPct val="90000"/>
              </a:lnSpc>
              <a:buFont typeface="Wingdings 2" pitchFamily="2" charset="2"/>
              <a:buNone/>
            </a:pPr>
            <a:r>
              <a:rPr lang="es-MX" altLang="es-MX" sz="2800" dirty="0">
                <a:solidFill>
                  <a:srgbClr val="000000"/>
                </a:solidFill>
                <a:latin typeface="Georgia" panose="02040502050405020303" pitchFamily="18" charset="0"/>
              </a:rPr>
              <a:t>aparecieren diversos acreedores?</a:t>
            </a:r>
          </a:p>
        </p:txBody>
      </p:sp>
    </p:spTree>
    <p:extLst>
      <p:ext uri="{BB962C8B-B14F-4D97-AF65-F5344CB8AC3E}">
        <p14:creationId xmlns:p14="http://schemas.microsoft.com/office/powerpoint/2010/main" val="3254848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4" name="7 CuadroTexto">
            <a:extLst>
              <a:ext uri="{FF2B5EF4-FFF2-40B4-BE49-F238E27FC236}">
                <a16:creationId xmlns:a16="http://schemas.microsoft.com/office/drawing/2014/main" xmlns="" id="{ECDF987C-45C6-44ED-A62C-958E3AA87EA3}"/>
              </a:ext>
            </a:extLst>
          </p:cNvPr>
          <p:cNvSpPr txBox="1">
            <a:spLocks noChangeArrowheads="1"/>
          </p:cNvSpPr>
          <p:nvPr/>
        </p:nvSpPr>
        <p:spPr bwMode="auto">
          <a:xfrm>
            <a:off x="1847850" y="1028700"/>
            <a:ext cx="8496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endParaRPr lang="es-MX" altLang="es-MX" sz="2000"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000" dirty="0">
                <a:solidFill>
                  <a:srgbClr val="000000"/>
                </a:solidFill>
                <a:latin typeface="Georgia" panose="02040502050405020303" pitchFamily="18" charset="0"/>
              </a:rPr>
              <a:t>ESTO FUE LA PRESENTACIÓN DE:</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000" b="1" dirty="0">
                <a:solidFill>
                  <a:srgbClr val="000000"/>
                </a:solidFill>
                <a:latin typeface="Georgia" panose="02040502050405020303" pitchFamily="18" charset="0"/>
              </a:rPr>
              <a:t>“DISOLUCIÓN Y LIQUIDACIÓN DE SOCIEDADES”</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r>
              <a:rPr lang="es-MX" altLang="es-MX" sz="2000" b="1" dirty="0">
                <a:solidFill>
                  <a:srgbClr val="000000"/>
                </a:solidFill>
                <a:latin typeface="Georgia" panose="02040502050405020303" pitchFamily="18" charset="0"/>
              </a:rPr>
              <a:t>¡ G R A C I A S !</a:t>
            </a: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a:p>
            <a:pPr algn="ctr" eaLnBrk="1" hangingPunct="1">
              <a:lnSpc>
                <a:spcPct val="90000"/>
              </a:lnSpc>
            </a:pPr>
            <a:endParaRPr lang="es-MX" altLang="es-MX" sz="2000" b="1" dirty="0">
              <a:solidFill>
                <a:srgbClr val="000000"/>
              </a:solidFill>
              <a:latin typeface="Georgia" panose="02040502050405020303" pitchFamily="18" charset="0"/>
            </a:endParaRPr>
          </a:p>
        </p:txBody>
      </p:sp>
      <p:pic>
        <p:nvPicPr>
          <p:cNvPr id="6" name="Picture 13" descr="Notaria164">
            <a:extLst>
              <a:ext uri="{FF2B5EF4-FFF2-40B4-BE49-F238E27FC236}">
                <a16:creationId xmlns:a16="http://schemas.microsoft.com/office/drawing/2014/main" xmlns="" id="{CF3AC298-CCE9-0CFF-A2A0-8009CDBC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141" y="201706"/>
            <a:ext cx="1302637" cy="10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89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7 CuadroTexto">
            <a:extLst>
              <a:ext uri="{FF2B5EF4-FFF2-40B4-BE49-F238E27FC236}">
                <a16:creationId xmlns:a16="http://schemas.microsoft.com/office/drawing/2014/main" xmlns="" id="{8A266A7B-CC3E-AB08-5FD3-CE258771EA52}"/>
              </a:ext>
            </a:extLst>
          </p:cNvPr>
          <p:cNvSpPr txBox="1">
            <a:spLocks noChangeArrowheads="1"/>
          </p:cNvSpPr>
          <p:nvPr/>
        </p:nvSpPr>
        <p:spPr bwMode="auto">
          <a:xfrm>
            <a:off x="1847850" y="136151"/>
            <a:ext cx="8496300" cy="5078313"/>
          </a:xfrm>
          <a:prstGeom prst="rect">
            <a:avLst/>
          </a:prstGeom>
          <a:noFill/>
          <a:ln>
            <a:noFill/>
          </a:ln>
        </p:spPr>
        <p:txBody>
          <a:bodyPr>
            <a:spAutoFit/>
          </a:bodyPr>
          <a:lstStyle>
            <a:lvl1pPr marL="26988">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B32C16"/>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F5CD2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AEBAD5"/>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AEBAD5"/>
              </a:buClr>
              <a:buChar char="•"/>
              <a:defRPr sz="2000">
                <a:solidFill>
                  <a:schemeClr val="tx1"/>
                </a:solidFill>
                <a:latin typeface="Georgia" panose="02040502050405020303" pitchFamily="18" charset="0"/>
              </a:defRPr>
            </a:lvl9pPr>
          </a:lstStyle>
          <a:p>
            <a:pPr algn="just" eaLnBrk="1" hangingPunct="1">
              <a:lnSpc>
                <a:spcPct val="90000"/>
              </a:lnSpc>
              <a:spcBef>
                <a:spcPct val="0"/>
              </a:spcBef>
              <a:buClrTx/>
              <a:buSzTx/>
              <a:buFontTx/>
              <a:buNone/>
              <a:defRPr/>
            </a:pPr>
            <a:endParaRPr lang="es-MX" altLang="es-MX" sz="2000" dirty="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smtClean="0">
              <a:solidFill>
                <a:srgbClr val="000000"/>
              </a:solidFill>
            </a:endParaRPr>
          </a:p>
          <a:p>
            <a:pPr algn="ctr" eaLnBrk="1" hangingPunct="1">
              <a:lnSpc>
                <a:spcPct val="90000"/>
              </a:lnSpc>
              <a:spcBef>
                <a:spcPct val="0"/>
              </a:spcBef>
              <a:buClrTx/>
              <a:buSzTx/>
              <a:buFontTx/>
              <a:buNone/>
              <a:defRPr/>
            </a:pPr>
            <a:endParaRPr lang="es-MX" altLang="es-MX" sz="2000" b="1" dirty="0">
              <a:solidFill>
                <a:srgbClr val="000000"/>
              </a:solidFill>
            </a:endParaRPr>
          </a:p>
          <a:p>
            <a:pPr algn="ctr" eaLnBrk="1" hangingPunct="1">
              <a:lnSpc>
                <a:spcPct val="90000"/>
              </a:lnSpc>
              <a:spcBef>
                <a:spcPct val="0"/>
              </a:spcBef>
              <a:buClrTx/>
              <a:buSzTx/>
              <a:buFontTx/>
              <a:buNone/>
              <a:defRPr/>
            </a:pPr>
            <a:endParaRPr lang="es-MX" altLang="es-MX" sz="2000" b="1" dirty="0" smtClean="0">
              <a:solidFill>
                <a:srgbClr val="000000"/>
              </a:solidFill>
            </a:endParaRPr>
          </a:p>
          <a:p>
            <a:pPr algn="ctr" eaLnBrk="1" hangingPunct="1">
              <a:lnSpc>
                <a:spcPct val="90000"/>
              </a:lnSpc>
              <a:spcBef>
                <a:spcPct val="0"/>
              </a:spcBef>
              <a:buClrTx/>
              <a:buSzTx/>
              <a:buFontTx/>
              <a:buNone/>
              <a:defRPr/>
            </a:pPr>
            <a:r>
              <a:rPr lang="es-MX" altLang="es-MX" sz="2000" b="1" dirty="0" smtClean="0">
                <a:solidFill>
                  <a:srgbClr val="000000"/>
                </a:solidFill>
              </a:rPr>
              <a:t>PROCESO </a:t>
            </a:r>
            <a:r>
              <a:rPr lang="es-MX" altLang="es-MX" sz="2000" b="1" dirty="0">
                <a:solidFill>
                  <a:srgbClr val="000000"/>
                </a:solidFill>
              </a:rPr>
              <a:t>PARA TERMINAR CON </a:t>
            </a:r>
          </a:p>
          <a:p>
            <a:pPr algn="ctr" eaLnBrk="1" hangingPunct="1">
              <a:lnSpc>
                <a:spcPct val="90000"/>
              </a:lnSpc>
              <a:spcBef>
                <a:spcPct val="0"/>
              </a:spcBef>
              <a:buClrTx/>
              <a:buSzTx/>
              <a:buFontTx/>
              <a:buNone/>
              <a:defRPr/>
            </a:pPr>
            <a:r>
              <a:rPr lang="es-MX" altLang="es-MX" sz="2000" b="1" dirty="0">
                <a:solidFill>
                  <a:srgbClr val="000000"/>
                </a:solidFill>
              </a:rPr>
              <a:t>LA EXISTENCIA DE UNA SOCIEDAD MERCANTIL</a:t>
            </a:r>
          </a:p>
          <a:p>
            <a:pPr marL="369888" indent="-342900" algn="just" eaLnBrk="1" hangingPunct="1">
              <a:lnSpc>
                <a:spcPct val="90000"/>
              </a:lnSpc>
              <a:spcBef>
                <a:spcPct val="0"/>
              </a:spcBef>
              <a:buClrTx/>
              <a:buSzTx/>
              <a:defRPr/>
            </a:pPr>
            <a:endParaRPr lang="es-MX" altLang="es-MX" sz="2000" dirty="0">
              <a:solidFill>
                <a:srgbClr val="000000"/>
              </a:solidFill>
            </a:endParaRPr>
          </a:p>
          <a:p>
            <a:pPr marL="369888" indent="-342900" algn="just" eaLnBrk="1" hangingPunct="1">
              <a:lnSpc>
                <a:spcPct val="90000"/>
              </a:lnSpc>
              <a:spcBef>
                <a:spcPct val="0"/>
              </a:spcBef>
              <a:buClrTx/>
              <a:buSzTx/>
              <a:defRPr/>
            </a:pPr>
            <a:endParaRPr lang="es-MX" altLang="es-MX" sz="2000" dirty="0">
              <a:solidFill>
                <a:srgbClr val="000000"/>
              </a:solidFill>
            </a:endParaRPr>
          </a:p>
          <a:p>
            <a:pPr marL="484188" indent="-457200" algn="just" eaLnBrk="1" hangingPunct="1">
              <a:lnSpc>
                <a:spcPct val="90000"/>
              </a:lnSpc>
              <a:spcBef>
                <a:spcPct val="0"/>
              </a:spcBef>
              <a:buClrTx/>
              <a:buSzTx/>
              <a:buFont typeface="+mj-lt"/>
              <a:buAutoNum type="arabicPeriod"/>
              <a:defRPr/>
            </a:pPr>
            <a:endParaRPr lang="es-MX" altLang="es-MX" sz="2000" dirty="0">
              <a:solidFill>
                <a:srgbClr val="000000"/>
              </a:solidFill>
            </a:endParaRPr>
          </a:p>
          <a:p>
            <a:pPr marL="484188" indent="-457200" algn="just" eaLnBrk="1" hangingPunct="1">
              <a:lnSpc>
                <a:spcPct val="90000"/>
              </a:lnSpc>
              <a:spcBef>
                <a:spcPct val="0"/>
              </a:spcBef>
              <a:buClrTx/>
              <a:buSzTx/>
              <a:buFont typeface="+mj-lt"/>
              <a:buAutoNum type="arabicPeriod"/>
              <a:defRPr/>
            </a:pPr>
            <a:endParaRPr lang="es-MX" altLang="es-MX" sz="2000"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b="1" dirty="0">
                <a:solidFill>
                  <a:srgbClr val="000000"/>
                </a:solidFill>
              </a:rPr>
              <a:t>             1.</a:t>
            </a:r>
            <a:r>
              <a:rPr lang="es-MX" altLang="es-MX" sz="2000" dirty="0">
                <a:solidFill>
                  <a:srgbClr val="000000"/>
                </a:solidFill>
              </a:rPr>
              <a:t> Disolución</a:t>
            </a:r>
          </a:p>
          <a:p>
            <a:pPr marL="484188" indent="-457200" algn="just" eaLnBrk="1" hangingPunct="1">
              <a:lnSpc>
                <a:spcPct val="90000"/>
              </a:lnSpc>
              <a:spcBef>
                <a:spcPct val="0"/>
              </a:spcBef>
              <a:buClrTx/>
              <a:buSzTx/>
              <a:buFont typeface="+mj-lt"/>
              <a:buAutoNum type="arabicPeriod"/>
              <a:defRPr/>
            </a:pPr>
            <a:endParaRPr lang="es-MX" altLang="es-MX" sz="2000" dirty="0">
              <a:solidFill>
                <a:srgbClr val="000000"/>
              </a:solidFill>
            </a:endParaRPr>
          </a:p>
          <a:p>
            <a:pPr algn="just" eaLnBrk="1" hangingPunct="1">
              <a:lnSpc>
                <a:spcPct val="90000"/>
              </a:lnSpc>
              <a:spcBef>
                <a:spcPct val="0"/>
              </a:spcBef>
              <a:buClrTx/>
              <a:buSzTx/>
              <a:buNone/>
              <a:defRPr/>
            </a:pPr>
            <a:endParaRPr lang="es-MX" altLang="es-MX" sz="2000"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b="1" dirty="0">
                <a:solidFill>
                  <a:srgbClr val="000000"/>
                </a:solidFill>
              </a:rPr>
              <a:t>             2.</a:t>
            </a:r>
            <a:r>
              <a:rPr lang="es-MX" altLang="es-MX" sz="2000" dirty="0">
                <a:solidFill>
                  <a:srgbClr val="000000"/>
                </a:solidFill>
              </a:rPr>
              <a:t> Liquidación</a:t>
            </a:r>
          </a:p>
          <a:p>
            <a:pPr algn="just" eaLnBrk="1" hangingPunct="1">
              <a:lnSpc>
                <a:spcPct val="90000"/>
              </a:lnSpc>
              <a:spcBef>
                <a:spcPct val="0"/>
              </a:spcBef>
              <a:buClrTx/>
              <a:buSzTx/>
              <a:buNone/>
              <a:defRPr/>
            </a:pPr>
            <a:endParaRPr lang="es-MX" altLang="es-MX" sz="2000" dirty="0">
              <a:solidFill>
                <a:srgbClr val="000000"/>
              </a:solidFill>
            </a:endParaRPr>
          </a:p>
          <a:p>
            <a:pPr marL="484188" indent="-457200" algn="just" eaLnBrk="1" hangingPunct="1">
              <a:lnSpc>
                <a:spcPct val="90000"/>
              </a:lnSpc>
              <a:spcBef>
                <a:spcPct val="0"/>
              </a:spcBef>
              <a:buClrTx/>
              <a:buSzTx/>
              <a:buFont typeface="+mj-lt"/>
              <a:buAutoNum type="arabicPeriod"/>
              <a:defRPr/>
            </a:pPr>
            <a:endParaRPr lang="es-MX" altLang="es-MX" sz="2000" dirty="0">
              <a:solidFill>
                <a:srgbClr val="000000"/>
              </a:solidFill>
            </a:endParaRPr>
          </a:p>
          <a:p>
            <a:pPr algn="just" eaLnBrk="1" hangingPunct="1">
              <a:lnSpc>
                <a:spcPct val="90000"/>
              </a:lnSpc>
              <a:spcBef>
                <a:spcPct val="0"/>
              </a:spcBef>
              <a:buClrTx/>
              <a:buSzTx/>
              <a:buFont typeface="Wingdings 2" panose="05020102010507070707" pitchFamily="18" charset="2"/>
              <a:buNone/>
              <a:defRPr/>
            </a:pPr>
            <a:r>
              <a:rPr lang="es-MX" altLang="es-MX" sz="2000" b="1" dirty="0">
                <a:solidFill>
                  <a:srgbClr val="000000"/>
                </a:solidFill>
              </a:rPr>
              <a:t>             3.</a:t>
            </a:r>
            <a:r>
              <a:rPr lang="es-MX" altLang="es-MX" sz="2000" dirty="0">
                <a:solidFill>
                  <a:srgbClr val="000000"/>
                </a:solidFill>
              </a:rPr>
              <a:t> Extinción</a:t>
            </a:r>
          </a:p>
        </p:txBody>
      </p:sp>
      <p:sp>
        <p:nvSpPr>
          <p:cNvPr id="4" name="3 Marcador de número de diapositiva">
            <a:extLst>
              <a:ext uri="{FF2B5EF4-FFF2-40B4-BE49-F238E27FC236}">
                <a16:creationId xmlns:a16="http://schemas.microsoft.com/office/drawing/2014/main" xmlns="" id="{42D1740B-EE76-19F4-7A6A-C0D004230E7A}"/>
              </a:ext>
            </a:extLst>
          </p:cNvPr>
          <p:cNvSpPr>
            <a:spLocks noGrp="1"/>
          </p:cNvSpPr>
          <p:nvPr>
            <p:ph type="sldNum" sz="quarter" idx="12"/>
          </p:nvPr>
        </p:nvSpPr>
        <p:spPr bwMode="auto">
          <a:xfrm>
            <a:off x="5791200" y="6127376"/>
            <a:ext cx="6096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99B4F6-F784-8D40-AA7E-5C40EA058683}" type="slidenum">
              <a:rPr lang="es-MX" altLang="es-MX">
                <a:solidFill>
                  <a:srgbClr val="FFFFFF"/>
                </a:solidFill>
                <a:latin typeface="Georgia" panose="02040502050405020303" pitchFamily="18" charset="0"/>
              </a:rPr>
              <a:pPr/>
              <a:t>8</a:t>
            </a:fld>
            <a:endParaRPr lang="es-MX" altLang="es-MX">
              <a:solidFill>
                <a:srgbClr val="FFFFFF"/>
              </a:solidFill>
              <a:latin typeface="Georgia" panose="02040502050405020303" pitchFamily="18" charset="0"/>
            </a:endParaRPr>
          </a:p>
        </p:txBody>
      </p:sp>
    </p:spTree>
    <p:extLst>
      <p:ext uri="{BB962C8B-B14F-4D97-AF65-F5344CB8AC3E}">
        <p14:creationId xmlns:p14="http://schemas.microsoft.com/office/powerpoint/2010/main" val="2888965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CD6E764-3840-4D46-B59A-FED27C68610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706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C5B6A44-6991-204C-98D7-2093A36683D5}"/>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5">
            <a:extLst>
              <a:ext uri="{FF2B5EF4-FFF2-40B4-BE49-F238E27FC236}">
                <a16:creationId xmlns:a16="http://schemas.microsoft.com/office/drawing/2014/main" xmlns="" id="{2EB5DFD3-DD62-8D3A-613D-8CF310A8AB1C}"/>
              </a:ext>
            </a:extLst>
          </p:cNvPr>
          <p:cNvSpPr>
            <a:spLocks noGrp="1"/>
          </p:cNvSpPr>
          <p:nvPr>
            <p:ph sz="quarter" idx="1"/>
          </p:nvPr>
        </p:nvSpPr>
        <p:spPr>
          <a:xfrm>
            <a:off x="2091017" y="723900"/>
            <a:ext cx="8009965" cy="5410200"/>
          </a:xfrm>
        </p:spPr>
        <p:txBody>
          <a:bodyPr/>
          <a:lstStyle/>
          <a:p>
            <a:pPr algn="ctr"/>
            <a:endParaRPr lang="es-MX" altLang="es-MX" dirty="0"/>
          </a:p>
          <a:p>
            <a:pPr algn="ctr"/>
            <a:endParaRPr lang="es-MX" altLang="es-MX" dirty="0"/>
          </a:p>
          <a:p>
            <a:pPr algn="ctr"/>
            <a:endParaRPr lang="es-MX" altLang="es-MX" dirty="0"/>
          </a:p>
          <a:p>
            <a:pPr algn="ctr"/>
            <a:endParaRPr lang="es-MX" altLang="es-MX" dirty="0"/>
          </a:p>
          <a:p>
            <a:pPr algn="ctr"/>
            <a:endParaRPr lang="es-MX" altLang="es-MX" dirty="0"/>
          </a:p>
          <a:p>
            <a:pPr algn="ctr"/>
            <a:r>
              <a:rPr lang="es-MX" altLang="es-MX" sz="5400" b="1" dirty="0"/>
              <a:t>Disolución</a:t>
            </a:r>
          </a:p>
        </p:txBody>
      </p:sp>
    </p:spTree>
    <p:extLst>
      <p:ext uri="{BB962C8B-B14F-4D97-AF65-F5344CB8AC3E}">
        <p14:creationId xmlns:p14="http://schemas.microsoft.com/office/powerpoint/2010/main" val="29348585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5820</Words>
  <Application>Microsoft Office PowerPoint</Application>
  <PresentationFormat>Personalizado</PresentationFormat>
  <Paragraphs>1006</Paragraphs>
  <Slides>80</Slides>
  <Notes>0</Notes>
  <HiddenSlides>0</HiddenSlides>
  <MMClips>0</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Administración Cori</dc:creator>
  <cp:lastModifiedBy>OEM</cp:lastModifiedBy>
  <cp:revision>12</cp:revision>
  <dcterms:created xsi:type="dcterms:W3CDTF">2021-07-09T15:18:15Z</dcterms:created>
  <dcterms:modified xsi:type="dcterms:W3CDTF">2022-04-27T22:25:15Z</dcterms:modified>
</cp:coreProperties>
</file>