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50.xml" ContentType="application/vnd.openxmlformats-officedocument.presentationml.slide+xml"/>
  <Override PartName="/ppt/slides/slide6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3" r:id="rId4"/>
    <p:sldId id="264" r:id="rId5"/>
    <p:sldId id="276" r:id="rId6"/>
    <p:sldId id="272" r:id="rId7"/>
    <p:sldId id="274" r:id="rId8"/>
    <p:sldId id="267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02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36" y="-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B750-8597-4B40-A095-83E7B95199E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DDB0-47B5-44D2-BEDA-4708886C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1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B750-8597-4B40-A095-83E7B95199E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DDB0-47B5-44D2-BEDA-4708886C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91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B750-8597-4B40-A095-83E7B95199E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DDB0-47B5-44D2-BEDA-4708886C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2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B750-8597-4B40-A095-83E7B95199E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DDB0-47B5-44D2-BEDA-4708886C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1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B750-8597-4B40-A095-83E7B95199E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DDB0-47B5-44D2-BEDA-4708886C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3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B750-8597-4B40-A095-83E7B95199E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DDB0-47B5-44D2-BEDA-4708886C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8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B750-8597-4B40-A095-83E7B95199E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DDB0-47B5-44D2-BEDA-4708886C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B750-8597-4B40-A095-83E7B95199E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DDB0-47B5-44D2-BEDA-4708886C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7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B750-8597-4B40-A095-83E7B95199E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DDB0-47B5-44D2-BEDA-4708886C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0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B750-8597-4B40-A095-83E7B95199E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DDB0-47B5-44D2-BEDA-4708886C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59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B750-8597-4B40-A095-83E7B95199E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DDDB0-47B5-44D2-BEDA-4708886C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67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5B750-8597-4B40-A095-83E7B95199E3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DDDB0-47B5-44D2-BEDA-4708886C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2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Worksheet.xlsx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slide" Target="slide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ationaltaxreview.com/firm?name=QCG%20Transfer%20Pricing%20Practic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3E9EFAB-11F9-460B-811B-8411BAF31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7819"/>
            <a:ext cx="9144000" cy="70658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132514D-CD90-4CF6-B6F2-C64B5B79E424}"/>
              </a:ext>
            </a:extLst>
          </p:cNvPr>
          <p:cNvSpPr txBox="1"/>
          <p:nvPr/>
        </p:nvSpPr>
        <p:spPr>
          <a:xfrm>
            <a:off x="993913" y="3853992"/>
            <a:ext cx="715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Régimen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precios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transferencia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493213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424870B-E912-4403-9011-3F3CE9845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6581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EEB818C-CCFE-425D-9304-A3E930F00F78}"/>
              </a:ext>
            </a:extLst>
          </p:cNvPr>
          <p:cNvSpPr txBox="1"/>
          <p:nvPr/>
        </p:nvSpPr>
        <p:spPr>
          <a:xfrm>
            <a:off x="4687503" y="4686202"/>
            <a:ext cx="42736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0" i="0" u="none" strike="noStrike" baseline="0" dirty="0">
                <a:solidFill>
                  <a:srgbClr val="FFFFFF"/>
                </a:solidFill>
                <a:latin typeface="ArialMT"/>
              </a:rPr>
              <a:t>El 8 de noviembre del presente, el gobierno federal anuncia la propuesta de reforma fiscal para el ejercicio fiscal 2022, la </a:t>
            </a:r>
            <a:r>
              <a:rPr lang="es-ES" sz="1600" b="0" i="0" u="none" strike="noStrike" baseline="0" dirty="0" err="1">
                <a:solidFill>
                  <a:srgbClr val="FFFFFF"/>
                </a:solidFill>
                <a:latin typeface="ArialMT"/>
              </a:rPr>
              <a:t>quei</a:t>
            </a:r>
            <a:r>
              <a:rPr lang="es-ES" sz="1600" b="0" i="0" u="none" strike="noStrike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s-ES" sz="1600" b="0" i="0" u="none" strike="noStrike" baseline="0" dirty="0" err="1">
                <a:solidFill>
                  <a:srgbClr val="FFFFFF"/>
                </a:solidFill>
                <a:latin typeface="ArialMT"/>
              </a:rPr>
              <a:t>ncluye</a:t>
            </a:r>
            <a:r>
              <a:rPr lang="es-ES" sz="1600" b="0" i="0" u="none" strike="noStrike" baseline="0" dirty="0">
                <a:solidFill>
                  <a:srgbClr val="FFFFFF"/>
                </a:solidFill>
                <a:latin typeface="ArialMT"/>
              </a:rPr>
              <a:t> una </a:t>
            </a:r>
            <a:r>
              <a:rPr lang="es-ES" sz="1600" b="0" i="0" u="none" strike="noStrike" baseline="0" dirty="0">
                <a:solidFill>
                  <a:srgbClr val="FF9A33"/>
                </a:solidFill>
                <a:latin typeface="ArialMT"/>
              </a:rPr>
              <a:t>revisión del régimen de precios de transferencia en México</a:t>
            </a:r>
            <a:r>
              <a:rPr lang="es-ES" sz="1600" b="0" i="0" u="none" strike="noStrike" baseline="0" dirty="0">
                <a:solidFill>
                  <a:srgbClr val="FFFFFF"/>
                </a:solidFill>
                <a:latin typeface="ArialMT"/>
              </a:rPr>
              <a:t>, no sólo para ajustar al marco regulatorio BEPS propuesto por la OCDE, sino también para reflejar la interpretación nacional a las reglas.</a:t>
            </a:r>
            <a:endParaRPr lang="en-US" sz="16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CB63D2-AB32-403C-9BC7-0E2D044B337D}"/>
              </a:ext>
            </a:extLst>
          </p:cNvPr>
          <p:cNvSpPr txBox="1"/>
          <p:nvPr/>
        </p:nvSpPr>
        <p:spPr>
          <a:xfrm>
            <a:off x="4687503" y="422453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Hechos</a:t>
            </a:r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Vista general de diapositiva 7">
                <a:extLst>
                  <a:ext uri="{FF2B5EF4-FFF2-40B4-BE49-F238E27FC236}">
                    <a16:creationId xmlns:a16="http://schemas.microsoft.com/office/drawing/2014/main" id="{5048945C-7CDB-46E9-AD89-1EEA935CCD9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7784149"/>
                  </p:ext>
                </p:extLst>
              </p:nvPr>
            </p:nvGraphicFramePr>
            <p:xfrm>
              <a:off x="-3173931" y="4750343"/>
              <a:ext cx="2286000" cy="1714500"/>
            </p:xfrm>
            <a:graphic>
              <a:graphicData uri="http://schemas.microsoft.com/office/powerpoint/2016/slidezoom">
                <pslz:sldZm>
                  <pslz:sldZmObj sldId="260" cId="2316752597">
                    <pslz:zmPr id="{FB8AF391-98DF-4D70-832B-470B95B1B909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Vista general de diapositiva 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048945C-7CDB-46E9-AD89-1EEA935CCD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173931" y="4750343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816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424A2FC-1C6A-405F-9378-4F6DD03F5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713500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519DD90-37FA-4203-A85C-458213C54CA0}"/>
              </a:ext>
            </a:extLst>
          </p:cNvPr>
          <p:cNvSpPr txBox="1"/>
          <p:nvPr/>
        </p:nvSpPr>
        <p:spPr>
          <a:xfrm>
            <a:off x="4768246" y="1264850"/>
            <a:ext cx="4273617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1" i="0" u="none" strike="noStrike" baseline="0" dirty="0">
                <a:solidFill>
                  <a:srgbClr val="EE7D31"/>
                </a:solidFill>
                <a:latin typeface="ArialMT"/>
              </a:rPr>
              <a:t>Puntos clave de la propuesta</a:t>
            </a:r>
          </a:p>
          <a:p>
            <a:pPr algn="l"/>
            <a:endParaRPr lang="es-ES" sz="1800" b="0" i="0" u="none" strike="noStrike" baseline="0" dirty="0">
              <a:solidFill>
                <a:srgbClr val="EE7D31"/>
              </a:solidFill>
              <a:latin typeface="ArialMT"/>
            </a:endParaRPr>
          </a:p>
          <a:p>
            <a:pPr algn="l"/>
            <a:r>
              <a:rPr lang="es-MX" sz="1400" b="0" i="0" u="none" strike="noStrike" baseline="0" dirty="0">
                <a:solidFill>
                  <a:srgbClr val="EE7D31"/>
                </a:solidFill>
                <a:latin typeface="ArialMT"/>
              </a:rPr>
              <a:t>Operaciones </a:t>
            </a:r>
            <a:r>
              <a:rPr lang="es-MX" sz="1400" b="0" i="0" u="none" strike="noStrike" baseline="0" dirty="0" err="1">
                <a:solidFill>
                  <a:srgbClr val="EE7D31"/>
                </a:solidFill>
                <a:latin typeface="ArialMT"/>
              </a:rPr>
              <a:t>intercompañía</a:t>
            </a:r>
            <a:r>
              <a:rPr lang="es-MX" sz="1400" b="0" i="0" u="none" strike="noStrike" baseline="0" dirty="0">
                <a:solidFill>
                  <a:srgbClr val="EE7D31"/>
                </a:solidFill>
                <a:latin typeface="ArialMT"/>
              </a:rPr>
              <a:t> domésticas</a:t>
            </a:r>
            <a:r>
              <a:rPr lang="es-MX" sz="1400" b="0" i="0" u="none" strike="noStrike" baseline="0" dirty="0">
                <a:solidFill>
                  <a:srgbClr val="FFFFFF"/>
                </a:solidFill>
                <a:latin typeface="ArialMT"/>
              </a:rPr>
              <a:t> El </a:t>
            </a:r>
            <a:r>
              <a:rPr lang="es-ES" sz="1400" b="0" i="0" u="none" strike="noStrike" baseline="0" dirty="0">
                <a:solidFill>
                  <a:srgbClr val="FFFFFF"/>
                </a:solidFill>
                <a:latin typeface="ArialMT"/>
              </a:rPr>
              <a:t>régimen alcanza a las operaciones con partes relacionadas nacionales y por tanto las obligaciones de documentación son las mismas </a:t>
            </a:r>
            <a:r>
              <a:rPr lang="es-MX" sz="1400" b="0" i="0" u="none" strike="noStrike" baseline="0" dirty="0">
                <a:solidFill>
                  <a:srgbClr val="FFFFFF"/>
                </a:solidFill>
                <a:latin typeface="ArialMT"/>
              </a:rPr>
              <a:t>que para extranjeros (LISR 76-IX)</a:t>
            </a:r>
          </a:p>
          <a:p>
            <a:pPr algn="l"/>
            <a:endParaRPr lang="es-MX" sz="1400" b="0" i="0" u="none" strike="noStrike" baseline="0" dirty="0">
              <a:solidFill>
                <a:srgbClr val="FFFFFF"/>
              </a:solidFill>
              <a:latin typeface="ArialMT"/>
            </a:endParaRPr>
          </a:p>
          <a:p>
            <a:pPr algn="l"/>
            <a:r>
              <a:rPr lang="es-ES" sz="1400" b="0" i="0" u="none" strike="noStrike" baseline="0" dirty="0">
                <a:solidFill>
                  <a:srgbClr val="EE7D31"/>
                </a:solidFill>
                <a:latin typeface="ArialMT"/>
              </a:rPr>
              <a:t>Análisis Funcional. </a:t>
            </a:r>
            <a:r>
              <a:rPr lang="es-ES" sz="1400" b="0" i="0" u="none" strike="noStrike" baseline="0" dirty="0">
                <a:solidFill>
                  <a:srgbClr val="FFFFFF"/>
                </a:solidFill>
                <a:latin typeface="ArialMT"/>
              </a:rPr>
              <a:t>Debe considerarse la perspectiva de todos los participantes de la transacción, no solo los de la entidad en análisis. </a:t>
            </a:r>
            <a:r>
              <a:rPr lang="es-MX" sz="1400" b="0" i="0" u="none" strike="noStrike" baseline="0" dirty="0">
                <a:solidFill>
                  <a:srgbClr val="FFFFFF"/>
                </a:solidFill>
                <a:latin typeface="ArialMT"/>
              </a:rPr>
              <a:t>(LISR 76-IX, b)</a:t>
            </a:r>
          </a:p>
          <a:p>
            <a:pPr algn="l"/>
            <a:endParaRPr lang="es-MX" sz="1400" b="0" i="0" u="none" strike="noStrike" baseline="0" dirty="0">
              <a:solidFill>
                <a:srgbClr val="FFFFFF"/>
              </a:solidFill>
              <a:latin typeface="ArialMT"/>
            </a:endParaRPr>
          </a:p>
          <a:p>
            <a:pPr algn="l"/>
            <a:r>
              <a:rPr lang="es-ES" sz="1400" b="0" i="0" u="none" strike="noStrike" baseline="0" dirty="0">
                <a:solidFill>
                  <a:srgbClr val="EE7D31"/>
                </a:solidFill>
                <a:latin typeface="ArialMT"/>
              </a:rPr>
              <a:t>Ciclos de negocios</a:t>
            </a:r>
            <a:r>
              <a:rPr lang="es-ES" sz="1400" b="0" i="0" u="none" strike="noStrike" baseline="0" dirty="0">
                <a:solidFill>
                  <a:srgbClr val="FFFFFF"/>
                </a:solidFill>
                <a:latin typeface="ArialMT"/>
              </a:rPr>
              <a:t>. El análisis de la condición </a:t>
            </a:r>
            <a:r>
              <a:rPr lang="es-ES" sz="1400" b="0" i="0" u="none" strike="noStrike" baseline="0" dirty="0" err="1">
                <a:solidFill>
                  <a:srgbClr val="FFFFFF"/>
                </a:solidFill>
                <a:latin typeface="ArialMT"/>
              </a:rPr>
              <a:t>arm´s</a:t>
            </a:r>
            <a:r>
              <a:rPr lang="es-ES" sz="1400" b="0" i="0" u="none" strike="noStrike" baseline="0" dirty="0">
                <a:solidFill>
                  <a:srgbClr val="FFFFFF"/>
                </a:solidFill>
                <a:latin typeface="ArialMT"/>
              </a:rPr>
              <a:t> </a:t>
            </a:r>
            <a:r>
              <a:rPr lang="es-ES" sz="1400" b="0" i="0" u="none" strike="noStrike" baseline="0" dirty="0" err="1">
                <a:solidFill>
                  <a:srgbClr val="FFFFFF"/>
                </a:solidFill>
                <a:latin typeface="ArialMT"/>
              </a:rPr>
              <a:t>length</a:t>
            </a:r>
            <a:r>
              <a:rPr lang="es-ES" sz="1400" b="0" i="0" u="none" strike="noStrike" baseline="0" dirty="0">
                <a:solidFill>
                  <a:srgbClr val="FFFFFF"/>
                </a:solidFill>
                <a:latin typeface="ArialMT"/>
              </a:rPr>
              <a:t> de la transacción debe ser año vs. año. Se restringe el análisis multianual a casos en los que hay ciclos de negocios implícitos (LISR </a:t>
            </a:r>
            <a:r>
              <a:rPr lang="es-MX" sz="1400" b="0" i="0" u="none" strike="noStrike" baseline="0" dirty="0">
                <a:solidFill>
                  <a:srgbClr val="FFFFFF"/>
                </a:solidFill>
                <a:latin typeface="ArialMT"/>
              </a:rPr>
              <a:t>179)</a:t>
            </a:r>
          </a:p>
          <a:p>
            <a:pPr algn="l"/>
            <a:endParaRPr lang="es-MX" sz="1400" b="0" i="0" u="none" strike="noStrike" baseline="0" dirty="0">
              <a:solidFill>
                <a:srgbClr val="FFFFFF"/>
              </a:solidFill>
              <a:latin typeface="ArialMT"/>
            </a:endParaRPr>
          </a:p>
          <a:p>
            <a:pPr algn="l"/>
            <a:r>
              <a:rPr lang="es-ES" sz="1400" b="0" i="0" u="none" strike="noStrike" baseline="0" dirty="0">
                <a:solidFill>
                  <a:srgbClr val="EE7D31"/>
                </a:solidFill>
                <a:latin typeface="ArialMT"/>
              </a:rPr>
              <a:t>Ajustes de comparabilidad. </a:t>
            </a:r>
            <a:r>
              <a:rPr lang="es-ES" sz="1400" b="0" i="0" u="none" strike="noStrike" baseline="0" dirty="0">
                <a:solidFill>
                  <a:srgbClr val="FFFFFF"/>
                </a:solidFill>
                <a:latin typeface="ArialMT"/>
              </a:rPr>
              <a:t>Se requiere la</a:t>
            </a:r>
          </a:p>
          <a:p>
            <a:pPr algn="l"/>
            <a:r>
              <a:rPr lang="es-ES" sz="1400" b="0" i="0" u="none" strike="noStrike" baseline="0" dirty="0">
                <a:solidFill>
                  <a:srgbClr val="FFFFFF"/>
                </a:solidFill>
                <a:latin typeface="ArialMT"/>
              </a:rPr>
              <a:t>revelación de los ajustes de comparabilidad</a:t>
            </a:r>
          </a:p>
          <a:p>
            <a:pPr algn="l"/>
            <a:r>
              <a:rPr lang="es-ES" sz="1400" b="0" i="0" u="none" strike="noStrike" baseline="0" dirty="0">
                <a:solidFill>
                  <a:srgbClr val="FFFFFF"/>
                </a:solidFill>
                <a:latin typeface="ArialMT"/>
              </a:rPr>
              <a:t>empleados por el contribuyente en conexión al </a:t>
            </a:r>
            <a:r>
              <a:rPr lang="es-MX" sz="1400" b="0" i="0" u="none" strike="noStrike" baseline="0" dirty="0">
                <a:solidFill>
                  <a:srgbClr val="FFFFFF"/>
                </a:solidFill>
                <a:latin typeface="ArialMT"/>
              </a:rPr>
              <a:t>método sugerido (LISR 76-IX, d)</a:t>
            </a:r>
            <a:endParaRPr lang="en-US" sz="1400" dirty="0">
              <a:solidFill>
                <a:schemeClr val="bg1"/>
              </a:solidFill>
              <a:latin typeface="Graphik Regular" panose="020B0503030202060203" pitchFamily="34" charset="0"/>
            </a:endParaRPr>
          </a:p>
          <a:p>
            <a:endParaRPr lang="en-US" sz="1000" dirty="0">
              <a:solidFill>
                <a:schemeClr val="bg1"/>
              </a:solidFill>
              <a:latin typeface="Graphik Regular" panose="020B0503030202060203" pitchFamily="34" charset="0"/>
            </a:endParaRPr>
          </a:p>
          <a:p>
            <a:endParaRPr lang="en-US" sz="1000" dirty="0">
              <a:solidFill>
                <a:schemeClr val="bg1"/>
              </a:solidFill>
              <a:latin typeface="Graphik Regular" panose="020B0503030202060203" pitchFamily="34" charset="0"/>
            </a:endParaRPr>
          </a:p>
          <a:p>
            <a:endParaRPr lang="en-US" sz="10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0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13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5E4A9D6-C6C4-4443-BB42-A4890F136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-1"/>
            <a:ext cx="9009529" cy="696190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61D244-0BC6-4F52-81EC-EB989A082162}"/>
              </a:ext>
            </a:extLst>
          </p:cNvPr>
          <p:cNvSpPr txBox="1"/>
          <p:nvPr/>
        </p:nvSpPr>
        <p:spPr>
          <a:xfrm>
            <a:off x="115503" y="3867000"/>
            <a:ext cx="4273617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300" b="1" i="0" u="none" strike="noStrike" baseline="0" dirty="0">
                <a:solidFill>
                  <a:srgbClr val="EE7D31"/>
                </a:solidFill>
                <a:latin typeface="Arial-BoldMT"/>
              </a:rPr>
              <a:t>Métodos </a:t>
            </a:r>
            <a:r>
              <a:rPr lang="es-MX" sz="1300" b="1" dirty="0">
                <a:solidFill>
                  <a:srgbClr val="EE7D31"/>
                </a:solidFill>
                <a:latin typeface="Arial-BoldMT"/>
              </a:rPr>
              <a:t>estadísticos. </a:t>
            </a:r>
            <a:r>
              <a:rPr lang="es-MX" sz="1300" b="0" i="0" u="none" strike="noStrike" baseline="0" dirty="0">
                <a:solidFill>
                  <a:srgbClr val="000000"/>
                </a:solidFill>
                <a:latin typeface="ArialMT"/>
              </a:rPr>
              <a:t>Se enfatiza que el rango </a:t>
            </a:r>
            <a:r>
              <a:rPr lang="es-ES" sz="1300" b="0" i="0" u="none" strike="noStrike" baseline="0" dirty="0">
                <a:solidFill>
                  <a:srgbClr val="000000"/>
                </a:solidFill>
                <a:latin typeface="ArialMT"/>
              </a:rPr>
              <a:t>intercuartílico es la opción preferente para el análisis de la condición </a:t>
            </a:r>
            <a:r>
              <a:rPr lang="es-ES" sz="1300" b="0" i="0" u="none" strike="noStrike" baseline="0" dirty="0" err="1">
                <a:solidFill>
                  <a:srgbClr val="000000"/>
                </a:solidFill>
                <a:latin typeface="ArialMT"/>
              </a:rPr>
              <a:t>arm´s</a:t>
            </a:r>
            <a:r>
              <a:rPr lang="es-ES" sz="1300" b="0" i="0" u="none" strike="noStrike" baseline="0" dirty="0">
                <a:solidFill>
                  <a:srgbClr val="000000"/>
                </a:solidFill>
                <a:latin typeface="ArialMT"/>
              </a:rPr>
              <a:t> </a:t>
            </a:r>
            <a:r>
              <a:rPr lang="es-ES" sz="1300" b="0" i="0" u="none" strike="noStrike" baseline="0" dirty="0" err="1">
                <a:solidFill>
                  <a:srgbClr val="000000"/>
                </a:solidFill>
                <a:latin typeface="ArialMT"/>
              </a:rPr>
              <a:t>length</a:t>
            </a:r>
            <a:r>
              <a:rPr lang="es-ES" sz="1300" b="0" i="0" u="none" strike="noStrike" baseline="0" dirty="0">
                <a:solidFill>
                  <a:srgbClr val="000000"/>
                </a:solidFill>
                <a:latin typeface="ArialMT"/>
              </a:rPr>
              <a:t> de la </a:t>
            </a:r>
            <a:r>
              <a:rPr lang="es-MX" sz="1300" b="0" i="0" u="none" strike="noStrike" baseline="0" dirty="0">
                <a:solidFill>
                  <a:srgbClr val="000000"/>
                </a:solidFill>
                <a:latin typeface="ArialMT"/>
              </a:rPr>
              <a:t>operación (LISR 180)</a:t>
            </a:r>
          </a:p>
          <a:p>
            <a:pPr algn="l"/>
            <a:endParaRPr lang="es-MX" sz="1300" b="0" i="0" u="none" strike="noStrike" baseline="0" dirty="0">
              <a:solidFill>
                <a:srgbClr val="000000"/>
              </a:solidFill>
              <a:latin typeface="ArialMT"/>
            </a:endParaRPr>
          </a:p>
          <a:p>
            <a:pPr algn="l"/>
            <a:r>
              <a:rPr lang="es-ES" sz="1300" b="1" i="0" u="none" strike="noStrike" baseline="0" dirty="0">
                <a:solidFill>
                  <a:srgbClr val="EE7D31"/>
                </a:solidFill>
                <a:latin typeface="Arial-BoldMT"/>
              </a:rPr>
              <a:t>Uso de comparables secretos. </a:t>
            </a:r>
            <a:r>
              <a:rPr lang="es-ES" sz="1300" b="0" i="0" u="none" strike="noStrike" baseline="0" dirty="0">
                <a:solidFill>
                  <a:srgbClr val="000000"/>
                </a:solidFill>
                <a:latin typeface="ArialMT"/>
              </a:rPr>
              <a:t>Las autoridades fiscales revisan el mecanismo mediante el cual podrán hacer uso de “comparables secretos” en el ejercicio de sus facultades de comprobación (CFF </a:t>
            </a:r>
            <a:r>
              <a:rPr lang="es-MX" sz="1300" b="0" i="0" u="none" strike="noStrike" baseline="0" dirty="0">
                <a:solidFill>
                  <a:srgbClr val="000000"/>
                </a:solidFill>
                <a:latin typeface="ArialMT"/>
              </a:rPr>
              <a:t>46)</a:t>
            </a:r>
            <a:endParaRPr lang="en-US" sz="1300" dirty="0">
              <a:latin typeface="Graphik Regular" panose="020B0503030202060203" pitchFamily="3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74E3A4-9F83-44BA-8CB3-6B792A2A28B4}"/>
              </a:ext>
            </a:extLst>
          </p:cNvPr>
          <p:cNvSpPr txBox="1"/>
          <p:nvPr/>
        </p:nvSpPr>
        <p:spPr>
          <a:xfrm>
            <a:off x="4260716" y="3867000"/>
            <a:ext cx="4767784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Fechas de entrega. </a:t>
            </a:r>
            <a:r>
              <a:rPr lang="es-E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declaración informativa de operaciones con partes relacionadas deberá ser remitida a más tardar el 15 de julio (por virtud del transitorio en RMF), fecha en la que también habrá de entregarse el informe local. El informe maestro y la declaración país a país se seguirán entregando el 31 de diciembre (LISR 76-X, 76-A)</a:t>
            </a:r>
          </a:p>
          <a:p>
            <a:pPr algn="just"/>
            <a:endParaRPr lang="es-ES" sz="13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Maquiladoras. </a:t>
            </a:r>
            <a:r>
              <a:rPr lang="es-E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elimina la posibilidad para los contribuyentes del régimen de negociar un APA como opción para evitar la configuración de establecimiento permanente y se restringe a los contribuyentes a cualquiera de las opciones de </a:t>
            </a:r>
            <a:r>
              <a:rPr lang="es-ES" sz="1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  <a:r>
              <a:rPr lang="es-E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harbor</a:t>
            </a:r>
            <a:r>
              <a:rPr lang="es-E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(6.9% sobre </a:t>
            </a:r>
            <a:r>
              <a:rPr lang="es-MX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activos o 6.5% sobre costos totales. (LISR 182)</a:t>
            </a:r>
            <a:endParaRPr lang="en-US" sz="1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484A7-5E03-4291-AFC1-9D4159E29420}"/>
              </a:ext>
            </a:extLst>
          </p:cNvPr>
          <p:cNvSpPr txBox="1"/>
          <p:nvPr/>
        </p:nvSpPr>
        <p:spPr>
          <a:xfrm>
            <a:off x="182882" y="29910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clave de la </a:t>
            </a:r>
            <a:r>
              <a:rPr lang="en-US" sz="2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reforma</a:t>
            </a:r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655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5257C3F-CABB-4CE5-A77D-70D2EBBBB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658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8266599-BA06-482C-B6E6-A7358B4E7B15}"/>
              </a:ext>
            </a:extLst>
          </p:cNvPr>
          <p:cNvSpPr txBox="1"/>
          <p:nvPr/>
        </p:nvSpPr>
        <p:spPr>
          <a:xfrm>
            <a:off x="-97236" y="2088257"/>
            <a:ext cx="868676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latin typeface="Graphik Regular" panose="020B0503030202060203" pitchFamily="3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47D67C81-E05E-DC5B-B40B-0B32B5290F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915745"/>
              </p:ext>
            </p:extLst>
          </p:nvPr>
        </p:nvGraphicFramePr>
        <p:xfrm>
          <a:off x="269052" y="2335214"/>
          <a:ext cx="8605896" cy="2693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4" imgW="6987717" imgH="2186783" progId="Excel.Sheet.12">
                  <p:embed/>
                </p:oleObj>
              </mc:Choice>
              <mc:Fallback>
                <p:oleObj name="Worksheet" r:id="rId4" imgW="6987717" imgH="218678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9052" y="2335214"/>
                        <a:ext cx="8605896" cy="2693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5C23CF28-3582-8295-317F-86AC0FF6F027}"/>
              </a:ext>
            </a:extLst>
          </p:cNvPr>
          <p:cNvSpPr txBox="1"/>
          <p:nvPr/>
        </p:nvSpPr>
        <p:spPr>
          <a:xfrm>
            <a:off x="340468" y="1566153"/>
            <a:ext cx="845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Obligaciones de precios de transferencia 2022</a:t>
            </a:r>
          </a:p>
        </p:txBody>
      </p:sp>
    </p:spTree>
    <p:extLst>
      <p:ext uri="{BB962C8B-B14F-4D97-AF65-F5344CB8AC3E}">
        <p14:creationId xmlns:p14="http://schemas.microsoft.com/office/powerpoint/2010/main" val="7255553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6A1C14B-2DBD-4632-87C7-36B48C588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65819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Vista general de diapositiva 4">
                <a:extLst>
                  <a:ext uri="{FF2B5EF4-FFF2-40B4-BE49-F238E27FC236}">
                    <a16:creationId xmlns:a16="http://schemas.microsoft.com/office/drawing/2014/main" id="{589E297F-32EA-4937-8BF6-2C0E5A8397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6620187"/>
                  </p:ext>
                </p:extLst>
              </p:nvPr>
            </p:nvGraphicFramePr>
            <p:xfrm>
              <a:off x="-3270183" y="4413695"/>
              <a:ext cx="2286000" cy="1714500"/>
            </p:xfrm>
            <a:graphic>
              <a:graphicData uri="http://schemas.microsoft.com/office/powerpoint/2016/slidezoom">
                <pslz:sldZm>
                  <pslz:sldZmObj sldId="261" cId="3730971399">
                    <pslz:zmPr id="{662E1112-E29C-4A2B-BD21-2AB3810E84DE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Vista general de diapositiva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89E297F-32EA-4937-8BF6-2C0E5A8397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270183" y="4413695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9" name="CuadroTexto 8">
            <a:extLst>
              <a:ext uri="{FF2B5EF4-FFF2-40B4-BE49-F238E27FC236}">
                <a16:creationId xmlns:a16="http://schemas.microsoft.com/office/drawing/2014/main" id="{A7FA3B32-F504-409E-BE66-02251FA1E7BB}"/>
              </a:ext>
            </a:extLst>
          </p:cNvPr>
          <p:cNvSpPr txBox="1"/>
          <p:nvPr/>
        </p:nvSpPr>
        <p:spPr>
          <a:xfrm>
            <a:off x="4687503" y="422453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Futura Md BT" panose="020B0602020204020303" pitchFamily="34" charset="0"/>
              </a:rPr>
              <a:t>Lorem ipsum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CE3030D-85C2-4FDC-B982-6879ABA3C2DA}"/>
              </a:ext>
            </a:extLst>
          </p:cNvPr>
          <p:cNvSpPr txBox="1"/>
          <p:nvPr/>
        </p:nvSpPr>
        <p:spPr>
          <a:xfrm>
            <a:off x="4687503" y="4852793"/>
            <a:ext cx="42736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raphik Regular" panose="020B0503030202060203" pitchFamily="34" charset="0"/>
              </a:rPr>
              <a:t>Lorem ipsum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52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B64B11E-2331-4B86-ADDF-A10FD8938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658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D7377B1-6821-440C-9C01-4A1E09DEF3E4}"/>
              </a:ext>
            </a:extLst>
          </p:cNvPr>
          <p:cNvSpPr txBox="1"/>
          <p:nvPr/>
        </p:nvSpPr>
        <p:spPr>
          <a:xfrm>
            <a:off x="175137" y="3559037"/>
            <a:ext cx="4273617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800" b="0" i="0" u="none" strike="noStrike" baseline="0" dirty="0">
                <a:solidFill>
                  <a:srgbClr val="FFFFFF"/>
                </a:solidFill>
                <a:latin typeface="ArialMT"/>
              </a:rPr>
              <a:t>Las autoridades fiscales durante el ejercicio de sus facultades de comprobación pueden determinar la existencia de simulación fiscal en operaciones </a:t>
            </a:r>
            <a:r>
              <a:rPr lang="es-MX" sz="1800" b="0" i="0" u="none" strike="noStrike" baseline="0" dirty="0" err="1">
                <a:solidFill>
                  <a:srgbClr val="FFFFFF"/>
                </a:solidFill>
                <a:latin typeface="ArialMT"/>
              </a:rPr>
              <a:t>intercompañ</a:t>
            </a:r>
            <a:r>
              <a:rPr lang="es-MX" dirty="0" err="1">
                <a:solidFill>
                  <a:srgbClr val="FFFFFF"/>
                </a:solidFill>
                <a:latin typeface="ArialMT"/>
              </a:rPr>
              <a:t>ía</a:t>
            </a:r>
            <a:r>
              <a:rPr lang="es-MX" dirty="0">
                <a:solidFill>
                  <a:srgbClr val="FFFFFF"/>
                </a:solidFill>
                <a:latin typeface="ArialMT"/>
              </a:rPr>
              <a:t> (LISR 177, 42-B del CFF). La simulación fiscal  (simule uno o más actos o contratos en perjuicio del fisco) es asimilada al delito de defraudación fiscal (CFF 109-IV) y sancionada con prisión de tres meses hasta 9 años(CFF 108)</a:t>
            </a:r>
            <a:endParaRPr lang="es-MX" sz="1800" b="0" i="0" u="none" strike="noStrike" baseline="0" dirty="0">
              <a:solidFill>
                <a:srgbClr val="FFFFFF"/>
              </a:solidFill>
              <a:latin typeface="ArialMT"/>
            </a:endParaRPr>
          </a:p>
          <a:p>
            <a:pPr algn="l"/>
            <a:endParaRPr lang="es-ES" sz="1100" b="0" i="0" u="none" strike="noStrike" baseline="0" dirty="0">
              <a:solidFill>
                <a:srgbClr val="FFFFFF"/>
              </a:solidFill>
              <a:latin typeface="ArialMT"/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latin typeface="Graphik Regular" panose="020B0503030202060203" pitchFamily="3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6FC3FE-6142-4F4F-8626-CCB13A1AEC2B}"/>
              </a:ext>
            </a:extLst>
          </p:cNvPr>
          <p:cNvSpPr txBox="1"/>
          <p:nvPr/>
        </p:nvSpPr>
        <p:spPr>
          <a:xfrm>
            <a:off x="0" y="3013501"/>
            <a:ext cx="7996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Delito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defraudación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fiscal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operaciones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81085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D524037-5793-403D-851B-0A0E93AB1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658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20AF8D8-1ADB-48DA-B2AF-21103653721D}"/>
              </a:ext>
            </a:extLst>
          </p:cNvPr>
          <p:cNvSpPr txBox="1"/>
          <p:nvPr/>
        </p:nvSpPr>
        <p:spPr>
          <a:xfrm>
            <a:off x="115503" y="2228671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  <a:latin typeface="Futura Md BT" panose="020B0602020204020303" pitchFamily="34" charset="0"/>
              </a:rPr>
              <a:t>Título</a:t>
            </a:r>
            <a:r>
              <a:rPr lang="en-US" sz="2400" dirty="0">
                <a:solidFill>
                  <a:schemeClr val="accent2"/>
                </a:solidFill>
                <a:latin typeface="Futura Md BT" panose="020B0602020204020303" pitchFamily="34" charset="0"/>
              </a:rPr>
              <a:t> a una o dos </a:t>
            </a:r>
            <a:r>
              <a:rPr lang="en-US" sz="2400" dirty="0" err="1">
                <a:solidFill>
                  <a:schemeClr val="accent2"/>
                </a:solidFill>
                <a:latin typeface="Futura Md BT" panose="020B0602020204020303" pitchFamily="34" charset="0"/>
              </a:rPr>
              <a:t>líneas</a:t>
            </a:r>
            <a:r>
              <a:rPr lang="en-US" sz="2400" dirty="0">
                <a:solidFill>
                  <a:schemeClr val="accent2"/>
                </a:solidFill>
                <a:latin typeface="Futura Md BT" panose="020B0602020204020303" pitchFamily="34" charset="0"/>
              </a:rPr>
              <a:t> de </a:t>
            </a:r>
            <a:r>
              <a:rPr lang="en-US" sz="2400" dirty="0" err="1">
                <a:solidFill>
                  <a:schemeClr val="accent2"/>
                </a:solidFill>
                <a:latin typeface="Futura Md BT" panose="020B0602020204020303" pitchFamily="34" charset="0"/>
              </a:rPr>
              <a:t>texto</a:t>
            </a:r>
            <a:endParaRPr lang="en-US" sz="2400" dirty="0">
              <a:solidFill>
                <a:schemeClr val="accent2"/>
              </a:solidFill>
              <a:latin typeface="Futura Md BT" panose="020B0602020204020303" pitchFamily="34" charset="0"/>
            </a:endParaRPr>
          </a:p>
          <a:p>
            <a:endParaRPr lang="en-US" sz="2400" dirty="0">
              <a:solidFill>
                <a:schemeClr val="accent2"/>
              </a:solidFill>
              <a:latin typeface="Graphik Regular" panose="020B0503030202060203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D7DBE4-87F5-465B-B427-17D43D741C8F}"/>
              </a:ext>
            </a:extLst>
          </p:cNvPr>
          <p:cNvSpPr txBox="1"/>
          <p:nvPr/>
        </p:nvSpPr>
        <p:spPr>
          <a:xfrm>
            <a:off x="115503" y="3442976"/>
            <a:ext cx="427361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raphik Regular" panose="020B0503030202060203" pitchFamily="34" charset="0"/>
              </a:rPr>
              <a:t>Lorem ipsum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>
              <a:latin typeface="Graphik Regular" panose="020B0503030202060203" pitchFamily="3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71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6DC76A3-0102-492D-8059-937BC69BA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658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8A3F6A7-F415-4A93-9BF6-C40B9F1F4BCC}"/>
              </a:ext>
            </a:extLst>
          </p:cNvPr>
          <p:cNvSpPr txBox="1"/>
          <p:nvPr/>
        </p:nvSpPr>
        <p:spPr>
          <a:xfrm>
            <a:off x="4581939" y="3559037"/>
            <a:ext cx="4273617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400" b="1" i="0" u="none" strike="noStrike" baseline="0" dirty="0">
                <a:solidFill>
                  <a:srgbClr val="FFFFFF"/>
                </a:solidFill>
                <a:latin typeface="Arial-BoldMT"/>
              </a:rPr>
              <a:t>Capitalización delgada. </a:t>
            </a:r>
            <a:r>
              <a:rPr lang="es-ES" sz="1400" b="0" i="0" u="none" strike="noStrike" baseline="0" dirty="0">
                <a:solidFill>
                  <a:srgbClr val="FFFFFF"/>
                </a:solidFill>
                <a:latin typeface="ArialMT"/>
              </a:rPr>
              <a:t>Se excluye de la regla de </a:t>
            </a:r>
            <a:r>
              <a:rPr lang="es-ES" sz="1400" b="0" i="0" u="none" strike="noStrike" baseline="0" dirty="0" err="1">
                <a:solidFill>
                  <a:srgbClr val="FFFFFF"/>
                </a:solidFill>
                <a:latin typeface="ArialMT"/>
              </a:rPr>
              <a:t>de</a:t>
            </a:r>
            <a:r>
              <a:rPr lang="es-ES" sz="1400" b="0" i="0" u="none" strike="noStrike" baseline="0" dirty="0">
                <a:solidFill>
                  <a:srgbClr val="FFFFFF"/>
                </a:solidFill>
                <a:latin typeface="ArialMT"/>
              </a:rPr>
              <a:t> excepción a las SOFOMES y a las compañías</a:t>
            </a:r>
          </a:p>
          <a:p>
            <a:pPr algn="l"/>
            <a:r>
              <a:rPr lang="es-MX" sz="1400" b="0" i="0" u="none" strike="noStrike" baseline="0" dirty="0">
                <a:solidFill>
                  <a:srgbClr val="FFFFFF"/>
                </a:solidFill>
                <a:latin typeface="ArialMT"/>
              </a:rPr>
              <a:t>que no sean asignatarias o contratistas del gobierno mexicano para áreas estratégicas o de </a:t>
            </a:r>
            <a:r>
              <a:rPr lang="es-ES" sz="1400" b="0" i="0" u="none" strike="noStrike" baseline="0" dirty="0">
                <a:solidFill>
                  <a:srgbClr val="FFFFFF"/>
                </a:solidFill>
                <a:latin typeface="ArialMT"/>
              </a:rPr>
              <a:t>generación de energía eléctrica (LISR 28-XXXVII)</a:t>
            </a:r>
          </a:p>
          <a:p>
            <a:pPr algn="l"/>
            <a:endParaRPr lang="es-ES" sz="1400" b="0" i="0" u="none" strike="noStrike" baseline="0" dirty="0">
              <a:solidFill>
                <a:srgbClr val="FFFFFF"/>
              </a:solidFill>
              <a:latin typeface="ArialMT"/>
            </a:endParaRPr>
          </a:p>
          <a:p>
            <a:pPr algn="l"/>
            <a:r>
              <a:rPr lang="es-ES" sz="1400" b="1" i="0" u="none" strike="noStrike" baseline="0" dirty="0">
                <a:solidFill>
                  <a:srgbClr val="FFFFFF"/>
                </a:solidFill>
                <a:latin typeface="Arial-BoldMT"/>
              </a:rPr>
              <a:t>Razón de negocios y valor de mercado </a:t>
            </a:r>
            <a:r>
              <a:rPr lang="es-ES" sz="1400" b="0" i="0" u="none" strike="noStrike" baseline="0" dirty="0">
                <a:solidFill>
                  <a:srgbClr val="FFFFFF"/>
                </a:solidFill>
                <a:latin typeface="ArialMT"/>
              </a:rPr>
              <a:t>en </a:t>
            </a:r>
            <a:r>
              <a:rPr lang="pt-BR" sz="1400" b="0" i="0" u="none" strike="noStrike" baseline="0" dirty="0" err="1">
                <a:solidFill>
                  <a:srgbClr val="FFFFFF"/>
                </a:solidFill>
                <a:latin typeface="ArialMT"/>
              </a:rPr>
              <a:t>reestructuras</a:t>
            </a:r>
            <a:r>
              <a:rPr lang="pt-BR" sz="1400" b="0" i="0" u="none" strike="noStrike" baseline="0" dirty="0">
                <a:solidFill>
                  <a:srgbClr val="FFFFFF"/>
                </a:solidFill>
                <a:latin typeface="ArialMT"/>
              </a:rPr>
              <a:t> corporativas (LISR 24,I,VII) Créditos </a:t>
            </a:r>
            <a:r>
              <a:rPr lang="es-ES" sz="1400" b="0" i="0" u="none" strike="noStrike" baseline="0" dirty="0">
                <a:solidFill>
                  <a:srgbClr val="FFFFFF"/>
                </a:solidFill>
                <a:latin typeface="ArialMT"/>
              </a:rPr>
              <a:t>respaldados (LISR 11-V) y venta de acciones (LISR</a:t>
            </a:r>
          </a:p>
          <a:p>
            <a:pPr algn="l"/>
            <a:r>
              <a:rPr lang="es-MX" sz="1400" b="0" i="0" u="none" strike="noStrike" baseline="0" dirty="0">
                <a:solidFill>
                  <a:srgbClr val="FFFFFF"/>
                </a:solidFill>
                <a:latin typeface="ArialMT"/>
              </a:rPr>
              <a:t>161) </a:t>
            </a:r>
          </a:p>
          <a:p>
            <a:pPr algn="l"/>
            <a:endParaRPr lang="es-MX" sz="1400" dirty="0">
              <a:solidFill>
                <a:srgbClr val="FFFFFF"/>
              </a:solidFill>
              <a:latin typeface="ArialMT"/>
            </a:endParaRPr>
          </a:p>
          <a:p>
            <a:pPr algn="l"/>
            <a:r>
              <a:rPr lang="es-ES" sz="1400" b="1" i="0" u="none" strike="noStrike" baseline="0" dirty="0">
                <a:solidFill>
                  <a:srgbClr val="FFFFFF"/>
                </a:solidFill>
                <a:latin typeface="Arial-BoldMT"/>
              </a:rPr>
              <a:t>Deducción de Servicios, transferencia de tecnología o regalías </a:t>
            </a:r>
            <a:r>
              <a:rPr lang="es-ES" sz="1400" b="0" i="0" u="none" strike="noStrike" baseline="0" dirty="0">
                <a:solidFill>
                  <a:srgbClr val="FFFFFF"/>
                </a:solidFill>
                <a:latin typeface="ArialMT"/>
              </a:rPr>
              <a:t>sólo serán deducibles</a:t>
            </a:r>
          </a:p>
          <a:p>
            <a:pPr algn="l"/>
            <a:r>
              <a:rPr lang="es-ES" sz="1400" b="0" i="0" u="none" strike="noStrike" baseline="0" dirty="0">
                <a:solidFill>
                  <a:srgbClr val="FFFFFF"/>
                </a:solidFill>
                <a:latin typeface="ArialMT"/>
              </a:rPr>
              <a:t>cuando se presten directamente y no a través de un </a:t>
            </a:r>
            <a:r>
              <a:rPr lang="es-MX" sz="1400" b="0" i="0" u="none" strike="noStrike" baseline="0" dirty="0">
                <a:solidFill>
                  <a:srgbClr val="FFFFFF"/>
                </a:solidFill>
                <a:latin typeface="ArialMT"/>
              </a:rPr>
              <a:t>tercero (LISR 27-X)</a:t>
            </a:r>
            <a:endParaRPr lang="en-US" sz="1100" dirty="0">
              <a:solidFill>
                <a:schemeClr val="bg1"/>
              </a:solidFill>
              <a:latin typeface="Graphik Regular" panose="020B0503030202060203" pitchFamily="34" charset="0"/>
            </a:endParaRPr>
          </a:p>
          <a:p>
            <a:endParaRPr lang="en-US" sz="11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1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1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1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100" dirty="0">
              <a:latin typeface="Graphik Regular" panose="020B0503030202060203" pitchFamily="34" charset="0"/>
            </a:endParaRPr>
          </a:p>
          <a:p>
            <a:endParaRPr lang="en-US" sz="12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2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4CA22CA-19BF-401E-925B-DE6AB1FB48EF}"/>
              </a:ext>
            </a:extLst>
          </p:cNvPr>
          <p:cNvSpPr txBox="1"/>
          <p:nvPr/>
        </p:nvSpPr>
        <p:spPr>
          <a:xfrm>
            <a:off x="4572000" y="3030760"/>
            <a:ext cx="5204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Regulaciones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indirectas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165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4353EBA-B488-4099-9093-18870CD0A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658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1DF15D-8A5F-40BD-A047-9CA5569D1F49}"/>
              </a:ext>
            </a:extLst>
          </p:cNvPr>
          <p:cNvSpPr txBox="1"/>
          <p:nvPr/>
        </p:nvSpPr>
        <p:spPr>
          <a:xfrm>
            <a:off x="262647" y="1870838"/>
            <a:ext cx="4572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</a:t>
            </a:r>
            <a:r>
              <a:rPr lang="en-US" sz="2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endParaRPr lang="en-US" sz="2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accent2"/>
              </a:solidFill>
              <a:latin typeface="Futura Md BT" panose="020B0602020204020303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7F172FE-9ACE-4F09-A4C0-3B9CC2D24DFE}"/>
              </a:ext>
            </a:extLst>
          </p:cNvPr>
          <p:cNvSpPr txBox="1"/>
          <p:nvPr/>
        </p:nvSpPr>
        <p:spPr>
          <a:xfrm>
            <a:off x="4572000" y="3121713"/>
            <a:ext cx="427361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https://www.internationaltaxreview.com/firm?name=QCG%20Transfer%20Pricing%20Practice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https://www.internationaltaxreview.com/article/b1v3wnry417fxj/facing-the-tightening-of-the-screws-on-tp-documentation-in-mexico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https://www.internationaltaxreview.com/article/b1trx9w4ks527g/mexican-government-proposes-new-tp-rules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https://mnetax.com/mexico-proposes-new-transfer-pricing-rules-of-the-game-45866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Graphik Regular" panose="020B0503030202060203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225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14C0EAD-5929-49C9-BE62-E646F37B9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385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2269</TotalTime>
  <Words>629</Words>
  <Application>Microsoft Office PowerPoint</Application>
  <PresentationFormat>Presentación en pantalla (4:3)</PresentationFormat>
  <Paragraphs>110</Paragraphs>
  <Slides>9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8" baseType="lpstr">
      <vt:lpstr>Arial</vt:lpstr>
      <vt:lpstr>Arial-BoldMT</vt:lpstr>
      <vt:lpstr>ArialMT</vt:lpstr>
      <vt:lpstr>Calibri</vt:lpstr>
      <vt:lpstr>Calibri Light</vt:lpstr>
      <vt:lpstr>Futura Md BT</vt:lpstr>
      <vt:lpstr>Graphik Regular</vt:lpstr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Hermano Chancla</dc:creator>
  <cp:lastModifiedBy>Jesus Aldrin Rojas</cp:lastModifiedBy>
  <cp:revision>16</cp:revision>
  <dcterms:created xsi:type="dcterms:W3CDTF">2021-09-19T21:01:58Z</dcterms:created>
  <dcterms:modified xsi:type="dcterms:W3CDTF">2022-05-17T06:10:28Z</dcterms:modified>
</cp:coreProperties>
</file>