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256" r:id="rId3"/>
    <p:sldId id="381" r:id="rId4"/>
    <p:sldId id="386" r:id="rId5"/>
    <p:sldId id="387" r:id="rId6"/>
    <p:sldId id="379" r:id="rId7"/>
    <p:sldId id="388" r:id="rId8"/>
    <p:sldId id="389" r:id="rId9"/>
    <p:sldId id="257" r:id="rId10"/>
    <p:sldId id="258" r:id="rId11"/>
    <p:sldId id="382" r:id="rId12"/>
    <p:sldId id="383" r:id="rId13"/>
    <p:sldId id="384" r:id="rId14"/>
    <p:sldId id="262" r:id="rId15"/>
    <p:sldId id="263" r:id="rId16"/>
    <p:sldId id="264" r:id="rId17"/>
    <p:sldId id="261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CC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81" autoAdjust="0"/>
    <p:restoredTop sz="86432" autoAdjust="0"/>
  </p:normalViewPr>
  <p:slideViewPr>
    <p:cSldViewPr snapToGrid="0" snapToObjects="1">
      <p:cViewPr>
        <p:scale>
          <a:sx n="103" d="100"/>
          <a:sy n="103" d="100"/>
        </p:scale>
        <p:origin x="1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CF1FB-6D0F-A840-B4E1-38D07C9CC7FD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58575-8046-FC46-A5DA-9C79AA31574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27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8B0B2E-2408-9D43-A9FF-933C49A1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3BD20A-1CD4-BC4D-AA83-41BAD7A0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A9D361-2759-3143-A841-79F24947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D9943B-FD14-D517-10C6-578A37F140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AAD8801-0ED9-0E69-F085-9572DFA870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1AE087B-8350-F043-A91D-1F2942F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5DF972-D01A-1740-B728-B7BC4057C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C700B-0F8C-734B-94B8-0467FC3B9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55AC1E-28A8-3346-A66A-D5AE9ADB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5FF96A-F78A-9049-A1E9-4E146541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2F7A6-A988-8B40-8454-E37E2107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70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B767-FE7F-8F09-337B-581A34DAD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1498E7-34B6-3C40-A3F7-4A524A4A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6601A5-BB85-4F46-B3B9-7EAD0A9EE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9D42B-7C9F-5741-8859-DC807E27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21E0E8-E7E4-3748-93FF-33B50016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E045E-4141-A240-94F9-F9F59DA5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58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C88E7B9-686D-AD56-D6C5-97F80D15D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894212-27C1-AE47-83A5-7C686B8E3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CD58CA-6845-1449-A1CF-AD9839B0F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B302B-31B5-7242-B031-7339B907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A3880B-9513-344C-B766-E3E25D9B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193119-93B2-A349-AA4D-489CF975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08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40D3EB1-7E54-B2A4-EA26-02FD32504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C40A1D-5C61-A542-A2B2-87EF110F5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84895D-6F17-5547-8782-AF781223E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0F878-0CBD-4547-925E-C0DAFC7E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D10BC-0D8D-A84B-BEFA-1C146C25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34E30-D21A-1240-AE9F-3FF0F6A7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514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AD9BAFB-67F3-CD39-6479-323CED2BC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C99313-6A7C-E449-B7BB-DF095121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1CAFE-D4D4-9647-B8BE-15310A75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A1ED7-9793-2A4E-8F53-330776D7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60818C-6C08-2F41-AD8E-6BC6C4B5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B3975A-48B1-F341-91BA-A1CBFAF9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388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DED992E-F30F-22B4-8C8B-F99D176DED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EADDFC-0982-5441-BBDB-B97DE268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C9E550-B666-1F41-9323-6A9081B2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EB927-6DA6-0C49-A437-3AED1139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15A489-79CC-C445-B87F-547EE681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430A33-B162-7542-B438-D76B83FD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41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3502346-D52D-F288-9094-55EEBD2CB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0E172B-CF38-6240-A618-C827523D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4274D6-8ED9-CB40-A377-8BA8EAE49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6D1C15-070A-464A-B666-581659233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AEFF8B-BC20-614F-8809-49511892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EB4FC0-5B09-4845-96C4-1BA63F97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4F1376-74E5-4743-B1A9-A2ED18A7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57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E7B9ED2-D4B5-BC58-3617-7740D004D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689214-9DAF-374C-9DA7-3FF8106A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23D143-1D95-D942-BDB1-4AF8923C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EED141-3E95-694F-9D03-2E4FBDE16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009F77-2762-9F47-9511-C974246FA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9E8236-279D-294B-867F-E1FD62459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9B0F5F-2D73-E443-9679-2386427D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2B374A-15FC-9946-A234-2306245B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253CB1-0578-AF4C-9E43-72C50987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74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08B7BC1-05E2-61F6-A55B-B33B68824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E6694C-02FA-B74E-B054-683B0AC2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4C9898-5DA7-404F-B86A-4F8D2F90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73BAC4-C1ED-A647-9B68-AC9B8F17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F38955-FCD1-9E48-8981-78DBE99F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53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8B0B2E-2408-9D43-A9FF-933C49A1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3BD20A-1CD4-BC4D-AA83-41BAD7A0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A9D361-2759-3143-A841-79F24947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39216B-EFB1-9810-7BC1-896812535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872FFF-F221-50D8-1B36-A579C0805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F4F1A5-43D2-584E-852B-04E33E50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75B51-DCBC-C44D-90FD-6225AB2A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671E6E-79D9-BC45-8B0D-2599CFE11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2F89D-3F9A-0242-AB93-35FBD438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FFFBC0-6842-AC42-A99D-B9202EBE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F5607A-FAB5-A540-B85C-4ADF71E6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62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998F573-E3E9-4FA2-E9EA-195F2385C3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F3D61B-09F9-474A-9807-F0CFE4EE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A01C8-2750-E446-8305-7D88F1841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818428-FD63-8843-B6DC-772222D78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B0BF-AA16-794B-8885-20DC745BF503}" type="datetimeFigureOut">
              <a:rPr lang="es-MX" smtClean="0"/>
              <a:t>26/05/2022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F09953-760D-6E41-96B4-DC73BEDEA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6A7EF-CD81-D04B-AAD7-D59741F0F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FFA7-4918-DE44-A53A-B34E0183F5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83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AB4C09-79AF-9243-8AEF-9F06F0AD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89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Antecedentes Internacionales:</a:t>
            </a:r>
          </a:p>
          <a:p>
            <a:r>
              <a:rPr lang="es-MX" dirty="0"/>
              <a:t>Viena Convención (1988), ONU, </a:t>
            </a:r>
          </a:p>
          <a:p>
            <a:pPr lvl="1"/>
            <a:r>
              <a:rPr lang="es-MX" dirty="0"/>
              <a:t>contra el tráfico ilícito de estupefacientes y sustancias controladas . </a:t>
            </a:r>
          </a:p>
          <a:p>
            <a:pPr lvl="1"/>
            <a:endParaRPr lang="es-MX" dirty="0"/>
          </a:p>
          <a:p>
            <a:r>
              <a:rPr lang="es-MX" dirty="0"/>
              <a:t>Mérida Convención(2003),ONU, </a:t>
            </a:r>
          </a:p>
          <a:p>
            <a:pPr lvl="1"/>
            <a:r>
              <a:rPr lang="es-MX" dirty="0"/>
              <a:t>contra la corrupción (SOBORNO A FUNCIONARIOS PÚBLICOS).</a:t>
            </a:r>
          </a:p>
          <a:p>
            <a:pPr lvl="1"/>
            <a:endParaRPr lang="es-MX" dirty="0"/>
          </a:p>
          <a:p>
            <a:r>
              <a:rPr lang="es-MX" dirty="0"/>
              <a:t>Palermo Convención ONU, </a:t>
            </a:r>
          </a:p>
          <a:p>
            <a:pPr lvl="1"/>
            <a:r>
              <a:rPr lang="es-MX" dirty="0"/>
              <a:t>contra trata de blancas, contrabando de migrantes, fabricación y tráfico ilícito de armas de fuego, represión del financiamiento del terrorismo.</a:t>
            </a:r>
          </a:p>
          <a:p>
            <a:pPr lvl="1"/>
            <a:endParaRPr lang="es-MX" dirty="0"/>
          </a:p>
          <a:p>
            <a:r>
              <a:rPr lang="es-MX" dirty="0"/>
              <a:t>Grupo de Acción Financiera Internacional </a:t>
            </a:r>
          </a:p>
          <a:p>
            <a:pPr lvl="1"/>
            <a:r>
              <a:rPr lang="es-MX" dirty="0"/>
              <a:t>(medidas antilavado).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68D5C79-48D1-390C-3A91-FB713D1F9498}"/>
              </a:ext>
            </a:extLst>
          </p:cNvPr>
          <p:cNvSpPr txBox="1">
            <a:spLocks/>
          </p:cNvSpPr>
          <p:nvPr/>
        </p:nvSpPr>
        <p:spPr>
          <a:xfrm>
            <a:off x="838200" y="1075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¿QUÉ ES </a:t>
            </a:r>
            <a:r>
              <a:rPr lang="es-MX" dirty="0" err="1"/>
              <a:t>COMPLIANCE</a:t>
            </a:r>
            <a:r>
              <a:rPr lang="es-MX" dirty="0"/>
              <a:t>?, 	</a:t>
            </a:r>
            <a:br>
              <a:rPr lang="es-MX" dirty="0"/>
            </a:br>
            <a:r>
              <a:rPr lang="es-MX" sz="2800" dirty="0"/>
              <a:t>antecedentes internacionales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64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rgbClr val="FF3300"/>
                </a:solidFill>
              </a:rPr>
              <a:t>OCDE</a:t>
            </a:r>
            <a:r>
              <a:rPr lang="es-MX" dirty="0"/>
              <a:t> (</a:t>
            </a:r>
            <a:r>
              <a:rPr lang="es-MX" dirty="0">
                <a:solidFill>
                  <a:srgbClr val="FF3300"/>
                </a:solidFill>
              </a:rPr>
              <a:t>O</a:t>
            </a:r>
            <a:r>
              <a:rPr lang="es-MX" dirty="0"/>
              <a:t>rganización para la </a:t>
            </a:r>
            <a:r>
              <a:rPr lang="es-MX" dirty="0">
                <a:solidFill>
                  <a:srgbClr val="FF3300"/>
                </a:solidFill>
              </a:rPr>
              <a:t>C</a:t>
            </a:r>
            <a:r>
              <a:rPr lang="es-MX" dirty="0"/>
              <a:t>ooperación y el </a:t>
            </a:r>
            <a:r>
              <a:rPr lang="es-MX" dirty="0">
                <a:solidFill>
                  <a:srgbClr val="FF3300"/>
                </a:solidFill>
              </a:rPr>
              <a:t>D</a:t>
            </a:r>
            <a:r>
              <a:rPr lang="es-MX" dirty="0"/>
              <a:t>esarrollo </a:t>
            </a:r>
            <a:r>
              <a:rPr lang="es-MX" dirty="0">
                <a:solidFill>
                  <a:srgbClr val="FF3300"/>
                </a:solidFill>
              </a:rPr>
              <a:t>E</a:t>
            </a:r>
            <a:r>
              <a:rPr lang="es-MX" dirty="0"/>
              <a:t>conómico), </a:t>
            </a:r>
          </a:p>
          <a:p>
            <a:endParaRPr lang="es-MX" dirty="0"/>
          </a:p>
          <a:p>
            <a:pPr lvl="1"/>
            <a:r>
              <a:rPr lang="es-MX" dirty="0"/>
              <a:t>propósito el crecimiento económico mundial, </a:t>
            </a:r>
          </a:p>
          <a:p>
            <a:pPr lvl="1"/>
            <a:r>
              <a:rPr lang="es-MX" dirty="0"/>
              <a:t>intercambio de información, </a:t>
            </a:r>
          </a:p>
          <a:p>
            <a:pPr lvl="1"/>
            <a:r>
              <a:rPr lang="es-MX" dirty="0"/>
              <a:t>medidas que eviten el efecto de deterioro en la base de las contribuciones (efecto BEPS), </a:t>
            </a:r>
          </a:p>
          <a:p>
            <a:pPr lvl="1"/>
            <a:r>
              <a:rPr lang="es-MX" dirty="0"/>
              <a:t>no discriminación e igualdad de las condiciones de trabajo,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9A01A75-CAE2-9667-89DC-ED52CCCB2346}"/>
              </a:ext>
            </a:extLst>
          </p:cNvPr>
          <p:cNvSpPr txBox="1">
            <a:spLocks/>
          </p:cNvSpPr>
          <p:nvPr/>
        </p:nvSpPr>
        <p:spPr>
          <a:xfrm>
            <a:off x="838200" y="1075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¿QUÉ ES </a:t>
            </a:r>
            <a:r>
              <a:rPr lang="es-MX" dirty="0" err="1"/>
              <a:t>COMPLIANCE</a:t>
            </a:r>
            <a:r>
              <a:rPr lang="es-MX" dirty="0"/>
              <a:t>?, 	</a:t>
            </a:r>
            <a:br>
              <a:rPr lang="es-MX" dirty="0"/>
            </a:br>
            <a:r>
              <a:rPr lang="es-MX" sz="2800" dirty="0"/>
              <a:t>antecedentes internacionales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97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COMPLIANCE  EN MÉXICO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2010 Ley Federal de Protección de Datos (ARCO)</a:t>
            </a:r>
          </a:p>
          <a:p>
            <a:r>
              <a:rPr lang="es-MX" dirty="0"/>
              <a:t>2012, Ley Federal para la prevención e identificación de operaciones con recursos de procedencia ilícita.</a:t>
            </a:r>
          </a:p>
          <a:p>
            <a:r>
              <a:rPr lang="es-MX" dirty="0"/>
              <a:t>2013, Ley Federal de Responsabilidad ambiental. </a:t>
            </a:r>
          </a:p>
          <a:p>
            <a:r>
              <a:rPr lang="es-MX" dirty="0"/>
              <a:t>2014 Código Nacional de Procedimientos Penales. Criminalización de las personas Morales, artículos 421,422 ss.</a:t>
            </a:r>
          </a:p>
          <a:p>
            <a:r>
              <a:rPr lang="es-MX" dirty="0"/>
              <a:t>2014, Código Penal Federal, reducción de la pena al 50%, si existe programa </a:t>
            </a:r>
            <a:r>
              <a:rPr lang="es-MX" dirty="0" err="1"/>
              <a:t>compliance</a:t>
            </a:r>
            <a:r>
              <a:rPr lang="es-MX" dirty="0"/>
              <a:t> empresarial.</a:t>
            </a:r>
          </a:p>
        </p:txBody>
      </p:sp>
    </p:spTree>
    <p:extLst>
      <p:ext uri="{BB962C8B-B14F-4D97-AF65-F5344CB8AC3E}">
        <p14:creationId xmlns:p14="http://schemas.microsoft.com/office/powerpoint/2010/main" val="13224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COMPLIANCE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FISCAL</a:t>
            </a:r>
            <a:r>
              <a:rPr lang="es-MX" dirty="0"/>
              <a:t> EN MÉXICO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067538"/>
            <a:ext cx="10515600" cy="2066131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chemeClr val="accent6"/>
                </a:solidFill>
              </a:rPr>
              <a:t>corporativos</a:t>
            </a:r>
            <a:r>
              <a:rPr lang="es-MX" dirty="0"/>
              <a:t> (razón de negocios), 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6"/>
                </a:solidFill>
              </a:rPr>
              <a:t>laborales</a:t>
            </a:r>
            <a:r>
              <a:rPr lang="es-MX" dirty="0"/>
              <a:t> (subcontratación, acoso sexual), 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6"/>
                </a:solidFill>
              </a:rPr>
              <a:t>fiscales</a:t>
            </a:r>
            <a:r>
              <a:rPr lang="es-MX" dirty="0"/>
              <a:t> (simulación de actos y </a:t>
            </a:r>
            <a:r>
              <a:rPr lang="es-MX" dirty="0" err="1"/>
              <a:t>recaracterización</a:t>
            </a:r>
            <a:r>
              <a:rPr lang="es-MX" dirty="0"/>
              <a:t> de actos) 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6"/>
                </a:solidFill>
              </a:rPr>
              <a:t>integridad</a:t>
            </a:r>
            <a:r>
              <a:rPr lang="es-MX" dirty="0"/>
              <a:t> (propiedad intelectual y derechos de autor).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EDE117-AC2A-46BD-5988-75B6880D35E0}"/>
              </a:ext>
            </a:extLst>
          </p:cNvPr>
          <p:cNvSpPr/>
          <p:nvPr/>
        </p:nvSpPr>
        <p:spPr>
          <a:xfrm>
            <a:off x="838200" y="1690688"/>
            <a:ext cx="3486150" cy="957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SU OBJETIVO EN LA EMPRESA: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3936023-87C0-A51B-830B-3A4EA449A189}"/>
              </a:ext>
            </a:extLst>
          </p:cNvPr>
          <p:cNvSpPr/>
          <p:nvPr/>
        </p:nvSpPr>
        <p:spPr>
          <a:xfrm>
            <a:off x="5257800" y="1405731"/>
            <a:ext cx="2057400" cy="15811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/>
              <a:t>Mitigar riesgos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93DBEC1A-4086-6337-C814-78EE634360CD}"/>
              </a:ext>
            </a:extLst>
          </p:cNvPr>
          <p:cNvSpPr/>
          <p:nvPr/>
        </p:nvSpPr>
        <p:spPr>
          <a:xfrm rot="16200000">
            <a:off x="4551218" y="1870364"/>
            <a:ext cx="706582" cy="55851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218C2D-D912-3898-97B9-B006D23D0938}"/>
              </a:ext>
            </a:extLst>
          </p:cNvPr>
          <p:cNvSpPr txBox="1"/>
          <p:nvPr/>
        </p:nvSpPr>
        <p:spPr>
          <a:xfrm>
            <a:off x="588818" y="5570371"/>
            <a:ext cx="8631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accent1">
                    <a:lumMod val="75000"/>
                  </a:schemeClr>
                </a:solidFill>
              </a:rPr>
              <a:t>que permita estableces medidas preventivas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0587D226-BC06-6DEB-AFA0-392FA601B894}"/>
              </a:ext>
            </a:extLst>
          </p:cNvPr>
          <p:cNvSpPr/>
          <p:nvPr/>
        </p:nvSpPr>
        <p:spPr>
          <a:xfrm rot="16200000">
            <a:off x="7386638" y="1849745"/>
            <a:ext cx="706582" cy="5585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58CC4C-47B4-E6A3-44C8-157BFF219C1A}"/>
              </a:ext>
            </a:extLst>
          </p:cNvPr>
          <p:cNvSpPr txBox="1"/>
          <p:nvPr/>
        </p:nvSpPr>
        <p:spPr>
          <a:xfrm>
            <a:off x="7315200" y="2614916"/>
            <a:ext cx="932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/>
              <a:t>Técnica</a:t>
            </a:r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2F5CBF7-FF6B-4890-7C21-0509685CA100}"/>
              </a:ext>
            </a:extLst>
          </p:cNvPr>
          <p:cNvSpPr/>
          <p:nvPr/>
        </p:nvSpPr>
        <p:spPr>
          <a:xfrm>
            <a:off x="8164658" y="1652786"/>
            <a:ext cx="2722418" cy="1033066"/>
          </a:xfrm>
          <a:prstGeom prst="rect">
            <a:avLst/>
          </a:prstGeom>
          <a:gradFill>
            <a:gsLst>
              <a:gs pos="0">
                <a:srgbClr val="FF0000"/>
              </a:gs>
              <a:gs pos="34000">
                <a:schemeClr val="dk1">
                  <a:tint val="13500"/>
                  <a:satMod val="250000"/>
                </a:schemeClr>
              </a:gs>
              <a:gs pos="100000">
                <a:srgbClr val="FF3300"/>
              </a:gs>
            </a:gsLst>
          </a:gradFill>
          <a:ln>
            <a:solidFill>
              <a:srgbClr val="FF66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/>
              <a:t>Desarrollar una matriz de riesgos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A08E48C-28B1-FAE7-E854-364298174F13}"/>
              </a:ext>
            </a:extLst>
          </p:cNvPr>
          <p:cNvSpPr/>
          <p:nvPr/>
        </p:nvSpPr>
        <p:spPr>
          <a:xfrm>
            <a:off x="9850582" y="3359926"/>
            <a:ext cx="2119746" cy="2533611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pleno conocimiento de las obligaciones fiscales de los contribuyentes.</a:t>
            </a:r>
          </a:p>
        </p:txBody>
      </p:sp>
      <p:sp>
        <p:nvSpPr>
          <p:cNvPr id="14" name="Flecha: doblada 13">
            <a:extLst>
              <a:ext uri="{FF2B5EF4-FFF2-40B4-BE49-F238E27FC236}">
                <a16:creationId xmlns:a16="http://schemas.microsoft.com/office/drawing/2014/main" id="{1A150427-EA86-E2CF-013E-10E2F9DEB9C2}"/>
              </a:ext>
            </a:extLst>
          </p:cNvPr>
          <p:cNvSpPr/>
          <p:nvPr/>
        </p:nvSpPr>
        <p:spPr>
          <a:xfrm rot="5400000">
            <a:off x="10860646" y="2363879"/>
            <a:ext cx="1041274" cy="65161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8" grpId="0"/>
      <p:bldP spid="9" grpId="0" animBg="1"/>
      <p:bldP spid="11" grpId="0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Implementación de un programa de </a:t>
            </a:r>
            <a:r>
              <a:rPr lang="es-MX" dirty="0" err="1">
                <a:solidFill>
                  <a:schemeClr val="accent3">
                    <a:lumMod val="75000"/>
                  </a:schemeClr>
                </a:solidFill>
              </a:rPr>
              <a:t>COMPLIANCE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 TRIBUTARIO</a:t>
            </a:r>
            <a:r>
              <a:rPr lang="es-MX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Contexto, naturaleza y sustancia de negocio, obligaciones de forma y fondo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( orden federal y de los gobiernos subnacionales)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Determinar las políticas y manuales de procedimientos que garanticen el debido cumplimiento.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Establecer procedimientos que eviten incumplimientos o los detecten, corrijan o denuncien.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Compromisos y liderazgos del órgano de gobierno y de alta dirección.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Efectuar la formación de personal de cumplimiento.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35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Beneficios del </a:t>
            </a:r>
            <a:r>
              <a:rPr lang="es-MX" dirty="0" err="1">
                <a:solidFill>
                  <a:schemeClr val="accent3">
                    <a:lumMod val="75000"/>
                  </a:schemeClr>
                </a:solidFill>
              </a:rPr>
              <a:t>COMPLIANCE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 TRIBUTARIO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1. Detección y control de riesgos administrativos y criminales</a:t>
            </a:r>
          </a:p>
          <a:p>
            <a:r>
              <a:rPr lang="es-MX" dirty="0"/>
              <a:t>2. Evitar sanciones administrativas, requerimiento recurrentes por parte del robot tributario.</a:t>
            </a:r>
          </a:p>
          <a:p>
            <a:r>
              <a:rPr lang="es-MX" dirty="0"/>
              <a:t>3. Disminución sensible de actos de fiscalización directa o indirecta, personal o electrónica del SAT.</a:t>
            </a:r>
          </a:p>
          <a:p>
            <a:r>
              <a:rPr lang="es-MX" dirty="0"/>
              <a:t>4. Mantener opiniones de cumplimiento positivas.</a:t>
            </a:r>
          </a:p>
          <a:p>
            <a:r>
              <a:rPr lang="es-MX" dirty="0"/>
              <a:t>5. Evitar delitos especiales en materia fiscal federal, de seguridad social o de los niveles </a:t>
            </a:r>
            <a:r>
              <a:rPr lang="es-MX" dirty="0" err="1"/>
              <a:t>subnacionales</a:t>
            </a:r>
            <a:r>
              <a:rPr lang="es-MX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98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. Aprecio su atención,</a:t>
            </a:r>
          </a:p>
          <a:p>
            <a:pPr marL="0" indent="0">
              <a:buNone/>
            </a:pPr>
            <a:r>
              <a:rPr lang="es-MX" dirty="0"/>
              <a:t>. “La mejora continua todo un reto”.</a:t>
            </a:r>
          </a:p>
        </p:txBody>
      </p:sp>
    </p:spTree>
    <p:extLst>
      <p:ext uri="{BB962C8B-B14F-4D97-AF65-F5344CB8AC3E}">
        <p14:creationId xmlns:p14="http://schemas.microsoft.com/office/powerpoint/2010/main" val="30460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D6E764-3840-4D46-B59A-FED27C68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6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/>
          <a:p>
            <a:r>
              <a:rPr lang="es-MX" dirty="0"/>
              <a:t>“</a:t>
            </a:r>
            <a:r>
              <a:rPr lang="es-MX" dirty="0" err="1"/>
              <a:t>COMPLIANCE</a:t>
            </a:r>
            <a:r>
              <a:rPr lang="es-MX" dirty="0"/>
              <a:t> FISCAL”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/>
          <a:p>
            <a:r>
              <a:rPr lang="es-MX" dirty="0"/>
              <a:t>FORO DE CONFERENCIAS EN LA SEMANA DE LA CONTADURÍA PÚBLICA</a:t>
            </a:r>
          </a:p>
          <a:p>
            <a:r>
              <a:rPr lang="es-MX" dirty="0"/>
              <a:t>2022</a:t>
            </a:r>
          </a:p>
          <a:p>
            <a:r>
              <a:rPr lang="es-MX" dirty="0"/>
              <a:t>Ponente: Dra. Yolanda Cristina Ramírez Soltero</a:t>
            </a:r>
          </a:p>
        </p:txBody>
      </p:sp>
    </p:spTree>
    <p:extLst>
      <p:ext uri="{BB962C8B-B14F-4D97-AF65-F5344CB8AC3E}">
        <p14:creationId xmlns:p14="http://schemas.microsoft.com/office/powerpoint/2010/main" val="103223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362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7CE8B7-3F58-FC7A-460A-459DB018C773}"/>
              </a:ext>
            </a:extLst>
          </p:cNvPr>
          <p:cNvSpPr txBox="1"/>
          <p:nvPr/>
        </p:nvSpPr>
        <p:spPr>
          <a:xfrm>
            <a:off x="1738648" y="321973"/>
            <a:ext cx="9247031" cy="9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</a:rPr>
              <a:t>QUE ES UN PLAN  COMPLIANCE</a:t>
            </a:r>
            <a:endParaRPr lang="en-US" sz="2800" b="1" dirty="0"/>
          </a:p>
          <a:p>
            <a:pPr algn="ctr"/>
            <a:endParaRPr lang="es-MX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8725AC-B17C-D43B-981B-5C72048E6106}"/>
              </a:ext>
            </a:extLst>
          </p:cNvPr>
          <p:cNvSpPr txBox="1"/>
          <p:nvPr/>
        </p:nvSpPr>
        <p:spPr>
          <a:xfrm>
            <a:off x="2682025" y="838004"/>
            <a:ext cx="6680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s-MX" sz="2400" b="1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rocedimientos y  buenas prácticas  </a:t>
            </a:r>
            <a:endParaRPr lang="es-MX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8A353A-0310-A030-C253-3F47C915410A}"/>
              </a:ext>
            </a:extLst>
          </p:cNvPr>
          <p:cNvSpPr txBox="1"/>
          <p:nvPr/>
        </p:nvSpPr>
        <p:spPr>
          <a:xfrm>
            <a:off x="8512934" y="1360145"/>
            <a:ext cx="34386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s-MX" sz="2800" b="1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mpresa</a:t>
            </a:r>
            <a:r>
              <a:rPr lang="es-MX" sz="280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s-MX" sz="280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ntegra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s-MX" sz="280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jecuta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s-MX" sz="280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umplimientos estándares </a:t>
            </a:r>
            <a:r>
              <a:rPr lang="es-MX" sz="2800" dirty="0">
                <a:solidFill>
                  <a:srgbClr val="3C3C3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É</a:t>
            </a:r>
            <a:r>
              <a:rPr lang="es-MX" sz="2800" dirty="0">
                <a:solidFill>
                  <a:srgbClr val="3C3C3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ticos Legales vigentes</a:t>
            </a:r>
            <a:endParaRPr lang="es-MX" sz="2800" dirty="0"/>
          </a:p>
        </p:txBody>
      </p:sp>
      <p:pic>
        <p:nvPicPr>
          <p:cNvPr id="10" name="Imagen 9" descr="12 ideas de Compliance | etica frases, gestion por procesos, gestión del  conocimiento">
            <a:extLst>
              <a:ext uri="{FF2B5EF4-FFF2-40B4-BE49-F238E27FC236}">
                <a16:creationId xmlns:a16="http://schemas.microsoft.com/office/drawing/2014/main" id="{A5616198-6EE0-632F-5409-15330D843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363"/>
            <a:ext cx="8203842" cy="483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8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01DBF-BBDD-8C6D-2DC7-25EA4D10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 DE COMPLIANCE PARA UNA EMPRESA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2D2C8E-2BCB-CFBD-D33A-8BF026534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2792"/>
            <a:ext cx="2432580" cy="481925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7828DA-CC92-A779-9EA2-3248C6B95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291" y="1592791"/>
            <a:ext cx="3288241" cy="48192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F94C95-5A89-E8A5-3FE6-468E40B0A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043" y="1592792"/>
            <a:ext cx="3753381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7CE8B7-3F58-FC7A-460A-459DB018C773}"/>
              </a:ext>
            </a:extLst>
          </p:cNvPr>
          <p:cNvSpPr txBox="1"/>
          <p:nvPr/>
        </p:nvSpPr>
        <p:spPr>
          <a:xfrm>
            <a:off x="2331076" y="321973"/>
            <a:ext cx="9247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objetivo principal es poder identificar todos los riesgos y así poder prevenir sus efectos.</a:t>
            </a:r>
            <a:endParaRPr lang="es-MX" sz="2800" dirty="0">
              <a:solidFill>
                <a:schemeClr val="accent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A8396F-AB10-32C6-A2F1-7D2D748C2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28" y="1956688"/>
            <a:ext cx="92301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E1E8B9-353C-B827-9BA3-126CECC03FAA}"/>
              </a:ext>
            </a:extLst>
          </p:cNvPr>
          <p:cNvSpPr txBox="1"/>
          <p:nvPr/>
        </p:nvSpPr>
        <p:spPr>
          <a:xfrm>
            <a:off x="2844799" y="25758"/>
            <a:ext cx="9516533" cy="4061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FUNCIONES DE UN COMPLIANCE</a:t>
            </a:r>
            <a:endParaRPr lang="es-MX" sz="4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MX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Estudio de la Organización y diseño del modelo de prevención penal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MX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Gestión y Supervisión del modelo de prevención.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MX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Revisión y actualización del modelo de prevención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s-MX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Detección de los comportamientos delictivos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MX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Formación a empleados y administradores.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Empresario, Dibujo, Trabajo imagen png - imagen transparente descarga  gratuita">
            <a:extLst>
              <a:ext uri="{FF2B5EF4-FFF2-40B4-BE49-F238E27FC236}">
                <a16:creationId xmlns:a16="http://schemas.microsoft.com/office/drawing/2014/main" id="{948CDBEE-1D8D-EDF8-792F-432DA1452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01" y="4087126"/>
            <a:ext cx="5612130" cy="2796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57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73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BDD5E5-CED6-FA8F-818D-D4ECD5E0819C}"/>
              </a:ext>
            </a:extLst>
          </p:cNvPr>
          <p:cNvSpPr txBox="1"/>
          <p:nvPr/>
        </p:nvSpPr>
        <p:spPr>
          <a:xfrm>
            <a:off x="953038" y="528137"/>
            <a:ext cx="10766738" cy="3437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PROCEDIMIENTOS PARA LA TOMA DE DECISIONES EN LA ORGANIZACIÓN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y Finalidad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Ámbito de aplicación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Principios de actuación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Procedimientos y actuaciones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Régimen sancionador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Control, revisión y formulación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Comunicación y denuncia 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306657-2C66-BE17-EE5A-DE41FCAA2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293" y="1133341"/>
            <a:ext cx="4567707" cy="494548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B5113A4-EE9B-24B3-760A-C9009F569120}"/>
              </a:ext>
            </a:extLst>
          </p:cNvPr>
          <p:cNvSpPr txBox="1"/>
          <p:nvPr/>
        </p:nvSpPr>
        <p:spPr>
          <a:xfrm>
            <a:off x="1973687" y="4340867"/>
            <a:ext cx="6925614" cy="208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CÓDIGO ÉTICO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Introducción y valores corporativos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Ámbito de aplicación y sujetos afectados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Contenidos y medidas del código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Proceso sancionador y vigencia del código ético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59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B6A44-6991-204C-98D7-2093A366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4277E92-3589-CBC6-2295-6FB696EAB226}"/>
              </a:ext>
            </a:extLst>
          </p:cNvPr>
          <p:cNvSpPr txBox="1"/>
          <p:nvPr/>
        </p:nvSpPr>
        <p:spPr>
          <a:xfrm>
            <a:off x="1287888" y="502276"/>
            <a:ext cx="10779616" cy="2290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Y GESTIÓN DE RIESGOS PENALES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Revisión de riesgos inherentes a la actividad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"/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Identificación de controles y políticas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Evaluación de los fallos o vacíos en estas políticas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Elaboración de un plan cumplimiento contra la posible corrupción basado en el riesgo 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F50A063-FAC1-E0B4-0978-352D375E8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92" y="2793031"/>
            <a:ext cx="8318484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592" y="2426275"/>
            <a:ext cx="10515600" cy="22714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Antecedentes Internacionales:</a:t>
            </a:r>
          </a:p>
          <a:p>
            <a:r>
              <a:rPr lang="es-MX" dirty="0"/>
              <a:t>-OCDE,G20,ONU. </a:t>
            </a:r>
          </a:p>
          <a:p>
            <a:pPr lvl="1"/>
            <a:r>
              <a:rPr lang="es-MX" dirty="0"/>
              <a:t>Programa mundial anticorrupción.</a:t>
            </a:r>
          </a:p>
          <a:p>
            <a:r>
              <a:rPr lang="es-MX" dirty="0"/>
              <a:t>Londres,1947, </a:t>
            </a:r>
          </a:p>
          <a:p>
            <a:endParaRPr lang="es-MX" dirty="0"/>
          </a:p>
          <a:p>
            <a:endParaRPr lang="es-MX" dirty="0"/>
          </a:p>
          <a:p>
            <a:pPr marL="457200" lvl="1" indent="0">
              <a:buNone/>
            </a:pPr>
            <a:r>
              <a:rPr lang="es-MX" dirty="0"/>
              <a:t>referente internacional de cumplimiento normativo de calidad por familias de ISO 9000 (gestión de calidad),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616841C-695B-996F-B306-0A1A44FBAA94}"/>
              </a:ext>
            </a:extLst>
          </p:cNvPr>
          <p:cNvSpPr/>
          <p:nvPr/>
        </p:nvSpPr>
        <p:spPr>
          <a:xfrm>
            <a:off x="1828800" y="1538710"/>
            <a:ext cx="3374265" cy="708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Cumplimiento, </a:t>
            </a:r>
          </a:p>
          <a:p>
            <a:pPr algn="ctr"/>
            <a:r>
              <a:rPr lang="es-MX" sz="2400" dirty="0"/>
              <a:t>obedecer una norma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73B175C-4EC9-1F6C-723F-320D7039E1E4}"/>
              </a:ext>
            </a:extLst>
          </p:cNvPr>
          <p:cNvSpPr/>
          <p:nvPr/>
        </p:nvSpPr>
        <p:spPr>
          <a:xfrm>
            <a:off x="6731002" y="1513720"/>
            <a:ext cx="3535707" cy="708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/>
              <a:t>Integridad corporativa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397376DF-B47B-D253-F1F8-B72AB2DB20FB}"/>
              </a:ext>
            </a:extLst>
          </p:cNvPr>
          <p:cNvSpPr/>
          <p:nvPr/>
        </p:nvSpPr>
        <p:spPr>
          <a:xfrm rot="16200000">
            <a:off x="5603722" y="1453586"/>
            <a:ext cx="618186" cy="87858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BE0194E-C95E-AE05-39E5-F9E2D0A45BDB}"/>
              </a:ext>
            </a:extLst>
          </p:cNvPr>
          <p:cNvSpPr/>
          <p:nvPr/>
        </p:nvSpPr>
        <p:spPr>
          <a:xfrm>
            <a:off x="1234225" y="3691574"/>
            <a:ext cx="4563414" cy="472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Organización Internacional de Estandarización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70C0EBC-CF87-DDA2-8E88-F8B9AF16F5A5}"/>
              </a:ext>
            </a:extLst>
          </p:cNvPr>
          <p:cNvSpPr/>
          <p:nvPr/>
        </p:nvSpPr>
        <p:spPr>
          <a:xfrm>
            <a:off x="6727782" y="3652937"/>
            <a:ext cx="2820473" cy="472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ISO (igual)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5B515EA-0610-A486-E3DD-0D8162187735}"/>
              </a:ext>
            </a:extLst>
          </p:cNvPr>
          <p:cNvSpPr txBox="1"/>
          <p:nvPr/>
        </p:nvSpPr>
        <p:spPr>
          <a:xfrm>
            <a:off x="270456" y="4691173"/>
            <a:ext cx="58255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s-MX" dirty="0"/>
              <a:t>ISO 14,000 (GESTIÓN AMBIENTAL INTEGRAL), </a:t>
            </a:r>
          </a:p>
          <a:p>
            <a:pPr lvl="2"/>
            <a:r>
              <a:rPr lang="es-MX" dirty="0" err="1"/>
              <a:t>ISO26,000</a:t>
            </a:r>
            <a:r>
              <a:rPr lang="es-MX" dirty="0"/>
              <a:t> (Responsabilidad Social), </a:t>
            </a:r>
          </a:p>
          <a:p>
            <a:pPr lvl="2"/>
            <a:r>
              <a:rPr lang="es-MX" dirty="0"/>
              <a:t>ISO 27,000 (Gestión de los sistemas de Seguridad de la información), </a:t>
            </a:r>
          </a:p>
          <a:p>
            <a:pPr lvl="2"/>
            <a:r>
              <a:rPr lang="es-MX" dirty="0"/>
              <a:t>ISO 31,000 (Gestión de Riesgos),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204F344-27E2-6EAB-49E9-BA98E4695668}"/>
              </a:ext>
            </a:extLst>
          </p:cNvPr>
          <p:cNvSpPr txBox="1"/>
          <p:nvPr/>
        </p:nvSpPr>
        <p:spPr>
          <a:xfrm>
            <a:off x="5407926" y="4697716"/>
            <a:ext cx="58255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s-MX" dirty="0"/>
              <a:t>ISO 37,000 (Sistemas Antisoborno), </a:t>
            </a:r>
          </a:p>
          <a:p>
            <a:pPr lvl="2"/>
            <a:r>
              <a:rPr lang="es-MX" dirty="0"/>
              <a:t>ISO 37301 (Sistemas de Gestión de </a:t>
            </a:r>
            <a:r>
              <a:rPr lang="es-MX" dirty="0" err="1"/>
              <a:t>Compliance</a:t>
            </a:r>
            <a:r>
              <a:rPr lang="es-MX" dirty="0"/>
              <a:t>) ,</a:t>
            </a:r>
          </a:p>
          <a:p>
            <a:pPr lvl="2"/>
            <a:r>
              <a:rPr lang="es-MX" dirty="0"/>
              <a:t>ISO 45,001 Sistemas de gestión de la seguridad y salud en el trabajo, </a:t>
            </a:r>
          </a:p>
          <a:p>
            <a:pPr lvl="2"/>
            <a:r>
              <a:rPr lang="es-MX" dirty="0"/>
              <a:t>ISO 50,001, Sistemas de Gestión energética.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3E7D0BD9-232B-59EF-B4BB-EDECD773AC7E}"/>
              </a:ext>
            </a:extLst>
          </p:cNvPr>
          <p:cNvSpPr txBox="1">
            <a:spLocks/>
          </p:cNvSpPr>
          <p:nvPr/>
        </p:nvSpPr>
        <p:spPr>
          <a:xfrm>
            <a:off x="838200" y="1075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¿QUÉ ES </a:t>
            </a:r>
            <a:r>
              <a:rPr lang="es-MX" dirty="0" err="1"/>
              <a:t>COMPLIANCE</a:t>
            </a:r>
            <a:r>
              <a:rPr lang="es-MX" dirty="0"/>
              <a:t>?, 	</a:t>
            </a:r>
            <a:br>
              <a:rPr lang="es-MX" dirty="0"/>
            </a:br>
            <a:r>
              <a:rPr lang="es-MX" sz="2800" dirty="0"/>
              <a:t>antecedentes internacionales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478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  <p:bldP spid="10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IBD" id="{958DC232-3333-4915-A516-C0D4BB4FAF7E}" vid="{7CAD492E-B94E-4F47-A5B5-4A88CAC4E0B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SEMANA DE LA CONTADURIA 2022 DRA RAMIREZ SOLTERO</Template>
  <TotalTime>1</TotalTime>
  <Words>773</Words>
  <Application>Microsoft Office PowerPoint</Application>
  <PresentationFormat>Panorámica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Tema de Office</vt:lpstr>
      <vt:lpstr>Presentación de PowerPoint</vt:lpstr>
      <vt:lpstr>“COMPLIANCE FISCAL”</vt:lpstr>
      <vt:lpstr>Presentación de PowerPoint</vt:lpstr>
      <vt:lpstr>PLAN DE COMPLIANCE PARA UNA EMPRESA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COMPLIANCE  EN MÉXICO </vt:lpstr>
      <vt:lpstr>COMPLIANCE FISCAL EN MÉXICO</vt:lpstr>
      <vt:lpstr>Implementación de un programa de COMPLIANCE TRIBUTARIO.</vt:lpstr>
      <vt:lpstr>Beneficios del COMPLIANCE TRIBUTARIO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 Solis Cruz</dc:creator>
  <cp:lastModifiedBy>Ana  Solis Cruz</cp:lastModifiedBy>
  <cp:revision>1</cp:revision>
  <dcterms:created xsi:type="dcterms:W3CDTF">2022-05-26T14:38:09Z</dcterms:created>
  <dcterms:modified xsi:type="dcterms:W3CDTF">2022-05-26T14:39:25Z</dcterms:modified>
</cp:coreProperties>
</file>