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378" r:id="rId4"/>
    <p:sldId id="382" r:id="rId5"/>
    <p:sldId id="383" r:id="rId6"/>
    <p:sldId id="384" r:id="rId7"/>
    <p:sldId id="385" r:id="rId8"/>
    <p:sldId id="386" r:id="rId9"/>
    <p:sldId id="387" r:id="rId10"/>
    <p:sldId id="389" r:id="rId11"/>
    <p:sldId id="390" r:id="rId12"/>
    <p:sldId id="388" r:id="rId13"/>
    <p:sldId id="391" r:id="rId14"/>
    <p:sldId id="393" r:id="rId15"/>
    <p:sldId id="392" r:id="rId16"/>
    <p:sldId id="394" r:id="rId17"/>
    <p:sldId id="395" r:id="rId18"/>
    <p:sldId id="396" r:id="rId19"/>
    <p:sldId id="397" r:id="rId20"/>
    <p:sldId id="261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2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24760-5F41-445E-B861-77E9068A0E87}" type="doc">
      <dgm:prSet loTypeId="urn:microsoft.com/office/officeart/2005/8/layout/arrow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415B20E-6797-49F3-8B8C-E17AB52E4E76}">
      <dgm:prSet phldrT="[Texto]"/>
      <dgm:spPr>
        <a:solidFill>
          <a:srgbClr val="5F0936"/>
        </a:solidFill>
      </dgm:spPr>
      <dgm:t>
        <a:bodyPr/>
        <a:lstStyle/>
        <a:p>
          <a:r>
            <a:rPr lang="es-MX" dirty="0">
              <a:latin typeface="Tisa Offc Serif Pro" panose="02010504030101020102" pitchFamily="2" charset="0"/>
            </a:rPr>
            <a:t>Régimen Obligatorio.</a:t>
          </a:r>
        </a:p>
      </dgm:t>
    </dgm:pt>
    <dgm:pt modelId="{E291C684-F7C7-4BFC-869A-7C5032CC0326}" type="parTrans" cxnId="{32D1D4BB-BA38-499B-A0C1-039A8308D478}">
      <dgm:prSet/>
      <dgm:spPr/>
      <dgm:t>
        <a:bodyPr/>
        <a:lstStyle/>
        <a:p>
          <a:endParaRPr lang="es-MX">
            <a:latin typeface="Tisa Offc Serif Pro" panose="02010504030101020102" pitchFamily="2" charset="0"/>
          </a:endParaRPr>
        </a:p>
      </dgm:t>
    </dgm:pt>
    <dgm:pt modelId="{8719CA3A-0130-4A55-A39A-86C4E2E6A6A2}" type="sibTrans" cxnId="{32D1D4BB-BA38-499B-A0C1-039A8308D478}">
      <dgm:prSet/>
      <dgm:spPr/>
      <dgm:t>
        <a:bodyPr/>
        <a:lstStyle/>
        <a:p>
          <a:endParaRPr lang="es-MX">
            <a:latin typeface="Tisa Offc Serif Pro" panose="02010504030101020102" pitchFamily="2" charset="0"/>
          </a:endParaRPr>
        </a:p>
      </dgm:t>
    </dgm:pt>
    <dgm:pt modelId="{5CDB4E80-1636-4F45-AB98-A8773BB4D090}">
      <dgm:prSet phldrT="[Texto]"/>
      <dgm:spPr>
        <a:solidFill>
          <a:srgbClr val="C00000"/>
        </a:solidFill>
      </dgm:spPr>
      <dgm:t>
        <a:bodyPr/>
        <a:lstStyle/>
        <a:p>
          <a:r>
            <a:rPr lang="es-MX" dirty="0">
              <a:latin typeface="Tisa Offc Serif Pro" panose="02010504030101020102" pitchFamily="2" charset="0"/>
            </a:rPr>
            <a:t>Régimen Voluntario. </a:t>
          </a:r>
        </a:p>
      </dgm:t>
    </dgm:pt>
    <dgm:pt modelId="{A74CC797-38D6-4623-BB65-BE8C227D17F0}" type="parTrans" cxnId="{C4D01E41-BA2B-4720-A002-35C0462AE95E}">
      <dgm:prSet/>
      <dgm:spPr/>
      <dgm:t>
        <a:bodyPr/>
        <a:lstStyle/>
        <a:p>
          <a:endParaRPr lang="es-MX">
            <a:latin typeface="Tisa Offc Serif Pro" panose="02010504030101020102" pitchFamily="2" charset="0"/>
          </a:endParaRPr>
        </a:p>
      </dgm:t>
    </dgm:pt>
    <dgm:pt modelId="{88BA6579-C46B-4080-A0CA-5276D5A3D980}" type="sibTrans" cxnId="{C4D01E41-BA2B-4720-A002-35C0462AE95E}">
      <dgm:prSet/>
      <dgm:spPr/>
      <dgm:t>
        <a:bodyPr/>
        <a:lstStyle/>
        <a:p>
          <a:endParaRPr lang="es-MX">
            <a:latin typeface="Tisa Offc Serif Pro" panose="02010504030101020102" pitchFamily="2" charset="0"/>
          </a:endParaRPr>
        </a:p>
      </dgm:t>
    </dgm:pt>
    <dgm:pt modelId="{16DE00F7-FEAE-459F-BD8D-654D89D28E1F}" type="pres">
      <dgm:prSet presAssocID="{A5424760-5F41-445E-B861-77E9068A0E87}" presName="cycle" presStyleCnt="0">
        <dgm:presLayoutVars>
          <dgm:dir/>
          <dgm:resizeHandles val="exact"/>
        </dgm:presLayoutVars>
      </dgm:prSet>
      <dgm:spPr/>
    </dgm:pt>
    <dgm:pt modelId="{DA342E85-C4E3-4C2C-8CCF-6582A8E49E3D}" type="pres">
      <dgm:prSet presAssocID="{2415B20E-6797-49F3-8B8C-E17AB52E4E76}" presName="arrow" presStyleLbl="node1" presStyleIdx="0" presStyleCnt="2">
        <dgm:presLayoutVars>
          <dgm:bulletEnabled val="1"/>
        </dgm:presLayoutVars>
      </dgm:prSet>
      <dgm:spPr/>
    </dgm:pt>
    <dgm:pt modelId="{396050D0-C64F-47D5-8E6E-1A1EE1395977}" type="pres">
      <dgm:prSet presAssocID="{5CDB4E80-1636-4F45-AB98-A8773BB4D090}" presName="arrow" presStyleLbl="node1" presStyleIdx="1" presStyleCnt="2">
        <dgm:presLayoutVars>
          <dgm:bulletEnabled val="1"/>
        </dgm:presLayoutVars>
      </dgm:prSet>
      <dgm:spPr/>
    </dgm:pt>
  </dgm:ptLst>
  <dgm:cxnLst>
    <dgm:cxn modelId="{C4D01E41-BA2B-4720-A002-35C0462AE95E}" srcId="{A5424760-5F41-445E-B861-77E9068A0E87}" destId="{5CDB4E80-1636-4F45-AB98-A8773BB4D090}" srcOrd="1" destOrd="0" parTransId="{A74CC797-38D6-4623-BB65-BE8C227D17F0}" sibTransId="{88BA6579-C46B-4080-A0CA-5276D5A3D980}"/>
    <dgm:cxn modelId="{2753D963-E261-48A6-9690-07E986135C53}" type="presOf" srcId="{2415B20E-6797-49F3-8B8C-E17AB52E4E76}" destId="{DA342E85-C4E3-4C2C-8CCF-6582A8E49E3D}" srcOrd="0" destOrd="0" presId="urn:microsoft.com/office/officeart/2005/8/layout/arrow1"/>
    <dgm:cxn modelId="{32D1D4BB-BA38-499B-A0C1-039A8308D478}" srcId="{A5424760-5F41-445E-B861-77E9068A0E87}" destId="{2415B20E-6797-49F3-8B8C-E17AB52E4E76}" srcOrd="0" destOrd="0" parTransId="{E291C684-F7C7-4BFC-869A-7C5032CC0326}" sibTransId="{8719CA3A-0130-4A55-A39A-86C4E2E6A6A2}"/>
    <dgm:cxn modelId="{5E8C0FC8-0380-4DB6-AB7C-779D02E14943}" type="presOf" srcId="{5CDB4E80-1636-4F45-AB98-A8773BB4D090}" destId="{396050D0-C64F-47D5-8E6E-1A1EE1395977}" srcOrd="0" destOrd="0" presId="urn:microsoft.com/office/officeart/2005/8/layout/arrow1"/>
    <dgm:cxn modelId="{D6C340D4-F739-4667-B2AF-AC0373DBCCA6}" type="presOf" srcId="{A5424760-5F41-445E-B861-77E9068A0E87}" destId="{16DE00F7-FEAE-459F-BD8D-654D89D28E1F}" srcOrd="0" destOrd="0" presId="urn:microsoft.com/office/officeart/2005/8/layout/arrow1"/>
    <dgm:cxn modelId="{19215444-FECE-4CB6-9223-57DCE258D791}" type="presParOf" srcId="{16DE00F7-FEAE-459F-BD8D-654D89D28E1F}" destId="{DA342E85-C4E3-4C2C-8CCF-6582A8E49E3D}" srcOrd="0" destOrd="0" presId="urn:microsoft.com/office/officeart/2005/8/layout/arrow1"/>
    <dgm:cxn modelId="{27049B2B-65A0-49BF-9AC1-3A87F73F87A4}" type="presParOf" srcId="{16DE00F7-FEAE-459F-BD8D-654D89D28E1F}" destId="{396050D0-C64F-47D5-8E6E-1A1EE139597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F08FD-C46F-4CD8-89C7-C8C507F9AB3F}" type="doc">
      <dgm:prSet loTypeId="urn:microsoft.com/office/officeart/2005/8/layout/cycle6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17DD7CF7-E7D3-4811-814A-5DBD5E7156C3}">
      <dgm:prSet phldrT="[Texto]" custT="1"/>
      <dgm:spPr/>
      <dgm:t>
        <a:bodyPr/>
        <a:lstStyle/>
        <a:p>
          <a:pPr algn="ctr"/>
          <a:r>
            <a:rPr lang="es-MX" sz="1200" b="1" dirty="0">
              <a:latin typeface="Batang" panose="02030600000101010101" pitchFamily="18" charset="-127"/>
              <a:ea typeface="Batang" panose="02030600000101010101" pitchFamily="18" charset="-127"/>
            </a:rPr>
            <a:t>Enfermedad y maternidad</a:t>
          </a:r>
        </a:p>
      </dgm:t>
    </dgm:pt>
    <dgm:pt modelId="{3A596B59-7DD3-4332-A2F3-7401FD026F23}" type="parTrans" cxnId="{DAE4AF8C-7ABE-45AF-BFF7-ECCCD44D92D2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9475314D-5EE5-4FB6-854D-5FC7AE1D05C5}" type="sibTrans" cxnId="{DAE4AF8C-7ABE-45AF-BFF7-ECCCD44D92D2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349DD8C1-656B-4D99-96F4-35E46782D6A9}">
      <dgm:prSet phldrT="[Texto]" custT="1"/>
      <dgm:spPr/>
      <dgm:t>
        <a:bodyPr/>
        <a:lstStyle/>
        <a:p>
          <a:pPr algn="ctr"/>
          <a:r>
            <a:rPr lang="es-MX" sz="1200" b="1" dirty="0">
              <a:latin typeface="Batang" panose="02030600000101010101" pitchFamily="18" charset="-127"/>
              <a:ea typeface="Batang" panose="02030600000101010101" pitchFamily="18" charset="-127"/>
            </a:rPr>
            <a:t>Retiro, cesantía en edad avanzada y vejez</a:t>
          </a:r>
        </a:p>
      </dgm:t>
    </dgm:pt>
    <dgm:pt modelId="{3B436A51-1EEA-42EF-B870-B0C3318B7D23}" type="parTrans" cxnId="{84742490-12B8-467C-81A5-BBB9D5D30E8A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E299AF8C-D15C-4338-86D5-3AB1E5E546F8}" type="sibTrans" cxnId="{84742490-12B8-467C-81A5-BBB9D5D30E8A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C958A47B-E1E5-47F9-BC36-489E8954E256}">
      <dgm:prSet phldrT="[Texto]" custT="1"/>
      <dgm:spPr/>
      <dgm:t>
        <a:bodyPr/>
        <a:lstStyle/>
        <a:p>
          <a:pPr algn="ctr"/>
          <a:r>
            <a:rPr lang="es-MX" sz="1200" b="1" dirty="0">
              <a:latin typeface="Batang" panose="02030600000101010101" pitchFamily="18" charset="-127"/>
              <a:ea typeface="Batang" panose="02030600000101010101" pitchFamily="18" charset="-127"/>
            </a:rPr>
            <a:t>Riesgos de Trabajo</a:t>
          </a:r>
        </a:p>
      </dgm:t>
    </dgm:pt>
    <dgm:pt modelId="{0D1D4D1C-7E0A-4C30-9689-E49BAEB39001}" type="parTrans" cxnId="{F2F07E00-56E1-496D-9E9A-75FE5A49FE42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3DFEBE4C-BE8B-4B6A-8970-E4FE2B06F577}" type="sibTrans" cxnId="{F2F07E00-56E1-496D-9E9A-75FE5A49FE42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4C1DE378-296D-459D-9152-BC3B6EB3E502}">
      <dgm:prSet phldrT="[Texto]" custT="1"/>
      <dgm:spPr/>
      <dgm:t>
        <a:bodyPr/>
        <a:lstStyle/>
        <a:p>
          <a:pPr algn="ctr"/>
          <a:r>
            <a:rPr lang="es-MX" sz="1200" b="1" dirty="0">
              <a:latin typeface="Batang" panose="02030600000101010101" pitchFamily="18" charset="-127"/>
              <a:ea typeface="Batang" panose="02030600000101010101" pitchFamily="18" charset="-127"/>
            </a:rPr>
            <a:t>Guarderías</a:t>
          </a:r>
        </a:p>
      </dgm:t>
    </dgm:pt>
    <dgm:pt modelId="{82CC7D73-8B54-4F4F-A7D8-50E4A2CCD8B1}" type="parTrans" cxnId="{0A0407BE-9094-46D2-A4A7-94E0CAE4C44C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2A9127F4-2241-4359-A6E4-D4DEEB2B4A5B}" type="sibTrans" cxnId="{0A0407BE-9094-46D2-A4A7-94E0CAE4C44C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BA68BE41-36EA-49E1-A476-C8DA1C62F05E}">
      <dgm:prSet phldrT="[Texto]" custT="1"/>
      <dgm:spPr/>
      <dgm:t>
        <a:bodyPr/>
        <a:lstStyle/>
        <a:p>
          <a:pPr algn="ctr"/>
          <a:r>
            <a:rPr lang="es-MX" sz="1200" b="1" dirty="0">
              <a:latin typeface="Batang" panose="02030600000101010101" pitchFamily="18" charset="-127"/>
              <a:ea typeface="Batang" panose="02030600000101010101" pitchFamily="18" charset="-127"/>
            </a:rPr>
            <a:t>Invalidez y vida</a:t>
          </a:r>
        </a:p>
      </dgm:t>
    </dgm:pt>
    <dgm:pt modelId="{B950C0A4-24AB-4FF4-B4B2-63491512AECB}" type="parTrans" cxnId="{86A5A7E8-C17C-46B6-947F-88A908AD1EB4}">
      <dgm:prSet/>
      <dgm:spPr/>
      <dgm:t>
        <a:bodyPr/>
        <a:lstStyle/>
        <a:p>
          <a:pPr algn="ctr"/>
          <a:endParaRPr lang="es-MX" sz="1400">
            <a:latin typeface="Tisa Offc Serif Pro" panose="02010504030101020102" pitchFamily="2" charset="0"/>
          </a:endParaRPr>
        </a:p>
      </dgm:t>
    </dgm:pt>
    <dgm:pt modelId="{6D1374D1-5A42-4521-8D6D-20114DEDAE3F}" type="sibTrans" cxnId="{86A5A7E8-C17C-46B6-947F-88A908AD1EB4}">
      <dgm:prSet/>
      <dgm:spPr/>
      <dgm:t>
        <a:bodyPr/>
        <a:lstStyle/>
        <a:p>
          <a:pPr algn="ctr"/>
          <a:endParaRPr lang="es-MX" sz="1400" b="1">
            <a:latin typeface="Tisa Offc Serif Pro" panose="02010504030101020102" pitchFamily="2" charset="0"/>
          </a:endParaRPr>
        </a:p>
      </dgm:t>
    </dgm:pt>
    <dgm:pt modelId="{F6019605-2CC2-4B29-82F3-EB2CD483B45E}" type="pres">
      <dgm:prSet presAssocID="{3F9F08FD-C46F-4CD8-89C7-C8C507F9AB3F}" presName="cycle" presStyleCnt="0">
        <dgm:presLayoutVars>
          <dgm:dir/>
          <dgm:resizeHandles val="exact"/>
        </dgm:presLayoutVars>
      </dgm:prSet>
      <dgm:spPr/>
    </dgm:pt>
    <dgm:pt modelId="{17F2F447-9093-4212-ABF7-BD3933DD5520}" type="pres">
      <dgm:prSet presAssocID="{17DD7CF7-E7D3-4811-814A-5DBD5E7156C3}" presName="node" presStyleLbl="node1" presStyleIdx="0" presStyleCnt="5">
        <dgm:presLayoutVars>
          <dgm:bulletEnabled val="1"/>
        </dgm:presLayoutVars>
      </dgm:prSet>
      <dgm:spPr/>
    </dgm:pt>
    <dgm:pt modelId="{E5796785-7BD2-472C-9D82-74F9C46C0E80}" type="pres">
      <dgm:prSet presAssocID="{17DD7CF7-E7D3-4811-814A-5DBD5E7156C3}" presName="spNode" presStyleCnt="0"/>
      <dgm:spPr/>
    </dgm:pt>
    <dgm:pt modelId="{FB8E9830-D9FF-483D-84AC-FC4502F5B21B}" type="pres">
      <dgm:prSet presAssocID="{9475314D-5EE5-4FB6-854D-5FC7AE1D05C5}" presName="sibTrans" presStyleLbl="sibTrans1D1" presStyleIdx="0" presStyleCnt="5"/>
      <dgm:spPr/>
    </dgm:pt>
    <dgm:pt modelId="{4619935B-3955-4E28-A64C-D47267835984}" type="pres">
      <dgm:prSet presAssocID="{349DD8C1-656B-4D99-96F4-35E46782D6A9}" presName="node" presStyleLbl="node1" presStyleIdx="1" presStyleCnt="5" custScaleX="135538" custRadScaleRad="109095" custRadScaleInc="6438">
        <dgm:presLayoutVars>
          <dgm:bulletEnabled val="1"/>
        </dgm:presLayoutVars>
      </dgm:prSet>
      <dgm:spPr/>
    </dgm:pt>
    <dgm:pt modelId="{E39DEED7-2AAC-4616-A787-81B420F1FDB6}" type="pres">
      <dgm:prSet presAssocID="{349DD8C1-656B-4D99-96F4-35E46782D6A9}" presName="spNode" presStyleCnt="0"/>
      <dgm:spPr/>
    </dgm:pt>
    <dgm:pt modelId="{2D1BA9B8-E412-446B-85AE-2C6C3C865A7D}" type="pres">
      <dgm:prSet presAssocID="{E299AF8C-D15C-4338-86D5-3AB1E5E546F8}" presName="sibTrans" presStyleLbl="sibTrans1D1" presStyleIdx="1" presStyleCnt="5"/>
      <dgm:spPr/>
    </dgm:pt>
    <dgm:pt modelId="{CBF17858-7C60-4290-B40D-B51DADB64B99}" type="pres">
      <dgm:prSet presAssocID="{C958A47B-E1E5-47F9-BC36-489E8954E256}" presName="node" presStyleLbl="node1" presStyleIdx="2" presStyleCnt="5">
        <dgm:presLayoutVars>
          <dgm:bulletEnabled val="1"/>
        </dgm:presLayoutVars>
      </dgm:prSet>
      <dgm:spPr/>
    </dgm:pt>
    <dgm:pt modelId="{AAD07363-81ED-4E45-B620-D8C60F58DC46}" type="pres">
      <dgm:prSet presAssocID="{C958A47B-E1E5-47F9-BC36-489E8954E256}" presName="spNode" presStyleCnt="0"/>
      <dgm:spPr/>
    </dgm:pt>
    <dgm:pt modelId="{4F6CAFD8-6305-4DE0-AF16-676A8F20259F}" type="pres">
      <dgm:prSet presAssocID="{3DFEBE4C-BE8B-4B6A-8970-E4FE2B06F577}" presName="sibTrans" presStyleLbl="sibTrans1D1" presStyleIdx="2" presStyleCnt="5"/>
      <dgm:spPr/>
    </dgm:pt>
    <dgm:pt modelId="{2445E749-DCF0-4C92-8E85-5ABB344CD42C}" type="pres">
      <dgm:prSet presAssocID="{4C1DE378-296D-459D-9152-BC3B6EB3E502}" presName="node" presStyleLbl="node1" presStyleIdx="3" presStyleCnt="5">
        <dgm:presLayoutVars>
          <dgm:bulletEnabled val="1"/>
        </dgm:presLayoutVars>
      </dgm:prSet>
      <dgm:spPr/>
    </dgm:pt>
    <dgm:pt modelId="{4475778A-D0EE-46E4-9DD4-D976968EE5BA}" type="pres">
      <dgm:prSet presAssocID="{4C1DE378-296D-459D-9152-BC3B6EB3E502}" presName="spNode" presStyleCnt="0"/>
      <dgm:spPr/>
    </dgm:pt>
    <dgm:pt modelId="{43E29461-9C8F-4915-92A6-E7CCD2C45F95}" type="pres">
      <dgm:prSet presAssocID="{2A9127F4-2241-4359-A6E4-D4DEEB2B4A5B}" presName="sibTrans" presStyleLbl="sibTrans1D1" presStyleIdx="3" presStyleCnt="5"/>
      <dgm:spPr/>
    </dgm:pt>
    <dgm:pt modelId="{942DED1F-5BE8-463B-A01D-FBAEE41F0425}" type="pres">
      <dgm:prSet presAssocID="{BA68BE41-36EA-49E1-A476-C8DA1C62F05E}" presName="node" presStyleLbl="node1" presStyleIdx="4" presStyleCnt="5">
        <dgm:presLayoutVars>
          <dgm:bulletEnabled val="1"/>
        </dgm:presLayoutVars>
      </dgm:prSet>
      <dgm:spPr/>
    </dgm:pt>
    <dgm:pt modelId="{926818D3-5460-4465-9CC1-CFD3EB0A6F3D}" type="pres">
      <dgm:prSet presAssocID="{BA68BE41-36EA-49E1-A476-C8DA1C62F05E}" presName="spNode" presStyleCnt="0"/>
      <dgm:spPr/>
    </dgm:pt>
    <dgm:pt modelId="{356F29BD-712D-4AD2-9DD1-C9D5A71D3834}" type="pres">
      <dgm:prSet presAssocID="{6D1374D1-5A42-4521-8D6D-20114DEDAE3F}" presName="sibTrans" presStyleLbl="sibTrans1D1" presStyleIdx="4" presStyleCnt="5"/>
      <dgm:spPr/>
    </dgm:pt>
  </dgm:ptLst>
  <dgm:cxnLst>
    <dgm:cxn modelId="{F2F07E00-56E1-496D-9E9A-75FE5A49FE42}" srcId="{3F9F08FD-C46F-4CD8-89C7-C8C507F9AB3F}" destId="{C958A47B-E1E5-47F9-BC36-489E8954E256}" srcOrd="2" destOrd="0" parTransId="{0D1D4D1C-7E0A-4C30-9689-E49BAEB39001}" sibTransId="{3DFEBE4C-BE8B-4B6A-8970-E4FE2B06F577}"/>
    <dgm:cxn modelId="{E265870F-D11F-4020-AB35-8DB03F1331BA}" type="presOf" srcId="{2A9127F4-2241-4359-A6E4-D4DEEB2B4A5B}" destId="{43E29461-9C8F-4915-92A6-E7CCD2C45F95}" srcOrd="0" destOrd="0" presId="urn:microsoft.com/office/officeart/2005/8/layout/cycle6"/>
    <dgm:cxn modelId="{A4B02D18-AF75-47EF-B0B1-3AA4133FA624}" type="presOf" srcId="{3F9F08FD-C46F-4CD8-89C7-C8C507F9AB3F}" destId="{F6019605-2CC2-4B29-82F3-EB2CD483B45E}" srcOrd="0" destOrd="0" presId="urn:microsoft.com/office/officeart/2005/8/layout/cycle6"/>
    <dgm:cxn modelId="{F459E620-2E76-42E5-AFF4-4CFD668C94EB}" type="presOf" srcId="{349DD8C1-656B-4D99-96F4-35E46782D6A9}" destId="{4619935B-3955-4E28-A64C-D47267835984}" srcOrd="0" destOrd="0" presId="urn:microsoft.com/office/officeart/2005/8/layout/cycle6"/>
    <dgm:cxn modelId="{48BDEA43-13E6-4C57-94E1-5DD720A628F2}" type="presOf" srcId="{BA68BE41-36EA-49E1-A476-C8DA1C62F05E}" destId="{942DED1F-5BE8-463B-A01D-FBAEE41F0425}" srcOrd="0" destOrd="0" presId="urn:microsoft.com/office/officeart/2005/8/layout/cycle6"/>
    <dgm:cxn modelId="{BD3F6769-F709-4F75-B0B7-47824D732282}" type="presOf" srcId="{9475314D-5EE5-4FB6-854D-5FC7AE1D05C5}" destId="{FB8E9830-D9FF-483D-84AC-FC4502F5B21B}" srcOrd="0" destOrd="0" presId="urn:microsoft.com/office/officeart/2005/8/layout/cycle6"/>
    <dgm:cxn modelId="{499CD955-DC66-45CD-897F-B0B45336308C}" type="presOf" srcId="{17DD7CF7-E7D3-4811-814A-5DBD5E7156C3}" destId="{17F2F447-9093-4212-ABF7-BD3933DD5520}" srcOrd="0" destOrd="0" presId="urn:microsoft.com/office/officeart/2005/8/layout/cycle6"/>
    <dgm:cxn modelId="{DAE4AF8C-7ABE-45AF-BFF7-ECCCD44D92D2}" srcId="{3F9F08FD-C46F-4CD8-89C7-C8C507F9AB3F}" destId="{17DD7CF7-E7D3-4811-814A-5DBD5E7156C3}" srcOrd="0" destOrd="0" parTransId="{3A596B59-7DD3-4332-A2F3-7401FD026F23}" sibTransId="{9475314D-5EE5-4FB6-854D-5FC7AE1D05C5}"/>
    <dgm:cxn modelId="{84742490-12B8-467C-81A5-BBB9D5D30E8A}" srcId="{3F9F08FD-C46F-4CD8-89C7-C8C507F9AB3F}" destId="{349DD8C1-656B-4D99-96F4-35E46782D6A9}" srcOrd="1" destOrd="0" parTransId="{3B436A51-1EEA-42EF-B870-B0C3318B7D23}" sibTransId="{E299AF8C-D15C-4338-86D5-3AB1E5E546F8}"/>
    <dgm:cxn modelId="{99A658A9-0855-4F62-A74E-A972AEAD9D19}" type="presOf" srcId="{3DFEBE4C-BE8B-4B6A-8970-E4FE2B06F577}" destId="{4F6CAFD8-6305-4DE0-AF16-676A8F20259F}" srcOrd="0" destOrd="0" presId="urn:microsoft.com/office/officeart/2005/8/layout/cycle6"/>
    <dgm:cxn modelId="{09C045B0-1198-43BC-BBC5-20557D0B8E49}" type="presOf" srcId="{4C1DE378-296D-459D-9152-BC3B6EB3E502}" destId="{2445E749-DCF0-4C92-8E85-5ABB344CD42C}" srcOrd="0" destOrd="0" presId="urn:microsoft.com/office/officeart/2005/8/layout/cycle6"/>
    <dgm:cxn modelId="{0A0407BE-9094-46D2-A4A7-94E0CAE4C44C}" srcId="{3F9F08FD-C46F-4CD8-89C7-C8C507F9AB3F}" destId="{4C1DE378-296D-459D-9152-BC3B6EB3E502}" srcOrd="3" destOrd="0" parTransId="{82CC7D73-8B54-4F4F-A7D8-50E4A2CCD8B1}" sibTransId="{2A9127F4-2241-4359-A6E4-D4DEEB2B4A5B}"/>
    <dgm:cxn modelId="{1933DDC6-F495-47C7-9F8B-B9DC8C29C7BA}" type="presOf" srcId="{E299AF8C-D15C-4338-86D5-3AB1E5E546F8}" destId="{2D1BA9B8-E412-446B-85AE-2C6C3C865A7D}" srcOrd="0" destOrd="0" presId="urn:microsoft.com/office/officeart/2005/8/layout/cycle6"/>
    <dgm:cxn modelId="{1F7336C7-DDB2-4D68-935D-CEE653405225}" type="presOf" srcId="{C958A47B-E1E5-47F9-BC36-489E8954E256}" destId="{CBF17858-7C60-4290-B40D-B51DADB64B99}" srcOrd="0" destOrd="0" presId="urn:microsoft.com/office/officeart/2005/8/layout/cycle6"/>
    <dgm:cxn modelId="{A17991E5-67CE-4A34-B306-65C89BD8E560}" type="presOf" srcId="{6D1374D1-5A42-4521-8D6D-20114DEDAE3F}" destId="{356F29BD-712D-4AD2-9DD1-C9D5A71D3834}" srcOrd="0" destOrd="0" presId="urn:microsoft.com/office/officeart/2005/8/layout/cycle6"/>
    <dgm:cxn modelId="{86A5A7E8-C17C-46B6-947F-88A908AD1EB4}" srcId="{3F9F08FD-C46F-4CD8-89C7-C8C507F9AB3F}" destId="{BA68BE41-36EA-49E1-A476-C8DA1C62F05E}" srcOrd="4" destOrd="0" parTransId="{B950C0A4-24AB-4FF4-B4B2-63491512AECB}" sibTransId="{6D1374D1-5A42-4521-8D6D-20114DEDAE3F}"/>
    <dgm:cxn modelId="{9A68C17F-2473-41B3-AFD4-B890F2181690}" type="presParOf" srcId="{F6019605-2CC2-4B29-82F3-EB2CD483B45E}" destId="{17F2F447-9093-4212-ABF7-BD3933DD5520}" srcOrd="0" destOrd="0" presId="urn:microsoft.com/office/officeart/2005/8/layout/cycle6"/>
    <dgm:cxn modelId="{04F3DE57-F347-42ED-9229-43E77800C01A}" type="presParOf" srcId="{F6019605-2CC2-4B29-82F3-EB2CD483B45E}" destId="{E5796785-7BD2-472C-9D82-74F9C46C0E80}" srcOrd="1" destOrd="0" presId="urn:microsoft.com/office/officeart/2005/8/layout/cycle6"/>
    <dgm:cxn modelId="{DE57468B-8413-44A9-85E0-F9C58D1951E1}" type="presParOf" srcId="{F6019605-2CC2-4B29-82F3-EB2CD483B45E}" destId="{FB8E9830-D9FF-483D-84AC-FC4502F5B21B}" srcOrd="2" destOrd="0" presId="urn:microsoft.com/office/officeart/2005/8/layout/cycle6"/>
    <dgm:cxn modelId="{6F3C4F98-C4E9-42FA-8CD6-3784DF1F948D}" type="presParOf" srcId="{F6019605-2CC2-4B29-82F3-EB2CD483B45E}" destId="{4619935B-3955-4E28-A64C-D47267835984}" srcOrd="3" destOrd="0" presId="urn:microsoft.com/office/officeart/2005/8/layout/cycle6"/>
    <dgm:cxn modelId="{5C49FEE7-305C-4F31-BCF4-29EA7E7D49D5}" type="presParOf" srcId="{F6019605-2CC2-4B29-82F3-EB2CD483B45E}" destId="{E39DEED7-2AAC-4616-A787-81B420F1FDB6}" srcOrd="4" destOrd="0" presId="urn:microsoft.com/office/officeart/2005/8/layout/cycle6"/>
    <dgm:cxn modelId="{E5A81C36-BCBF-42A3-85D6-17C51E9E8EAF}" type="presParOf" srcId="{F6019605-2CC2-4B29-82F3-EB2CD483B45E}" destId="{2D1BA9B8-E412-446B-85AE-2C6C3C865A7D}" srcOrd="5" destOrd="0" presId="urn:microsoft.com/office/officeart/2005/8/layout/cycle6"/>
    <dgm:cxn modelId="{54801A38-203C-4C22-8195-459D1C55B378}" type="presParOf" srcId="{F6019605-2CC2-4B29-82F3-EB2CD483B45E}" destId="{CBF17858-7C60-4290-B40D-B51DADB64B99}" srcOrd="6" destOrd="0" presId="urn:microsoft.com/office/officeart/2005/8/layout/cycle6"/>
    <dgm:cxn modelId="{6C45A393-F554-4435-952C-01A9277B3F60}" type="presParOf" srcId="{F6019605-2CC2-4B29-82F3-EB2CD483B45E}" destId="{AAD07363-81ED-4E45-B620-D8C60F58DC46}" srcOrd="7" destOrd="0" presId="urn:microsoft.com/office/officeart/2005/8/layout/cycle6"/>
    <dgm:cxn modelId="{A045CB96-B9F6-49B5-9AE2-D35B0DFBBF27}" type="presParOf" srcId="{F6019605-2CC2-4B29-82F3-EB2CD483B45E}" destId="{4F6CAFD8-6305-4DE0-AF16-676A8F20259F}" srcOrd="8" destOrd="0" presId="urn:microsoft.com/office/officeart/2005/8/layout/cycle6"/>
    <dgm:cxn modelId="{DF3DE9C6-6B8B-480C-8C00-A4B63B0C31F9}" type="presParOf" srcId="{F6019605-2CC2-4B29-82F3-EB2CD483B45E}" destId="{2445E749-DCF0-4C92-8E85-5ABB344CD42C}" srcOrd="9" destOrd="0" presId="urn:microsoft.com/office/officeart/2005/8/layout/cycle6"/>
    <dgm:cxn modelId="{95F04817-A98E-4F7C-8615-A604A3BE8716}" type="presParOf" srcId="{F6019605-2CC2-4B29-82F3-EB2CD483B45E}" destId="{4475778A-D0EE-46E4-9DD4-D976968EE5BA}" srcOrd="10" destOrd="0" presId="urn:microsoft.com/office/officeart/2005/8/layout/cycle6"/>
    <dgm:cxn modelId="{DB348A1E-F936-4F32-A849-B1C3920FE03C}" type="presParOf" srcId="{F6019605-2CC2-4B29-82F3-EB2CD483B45E}" destId="{43E29461-9C8F-4915-92A6-E7CCD2C45F95}" srcOrd="11" destOrd="0" presId="urn:microsoft.com/office/officeart/2005/8/layout/cycle6"/>
    <dgm:cxn modelId="{16C58696-2D55-4C30-B116-29FB74DA961A}" type="presParOf" srcId="{F6019605-2CC2-4B29-82F3-EB2CD483B45E}" destId="{942DED1F-5BE8-463B-A01D-FBAEE41F0425}" srcOrd="12" destOrd="0" presId="urn:microsoft.com/office/officeart/2005/8/layout/cycle6"/>
    <dgm:cxn modelId="{3C0D8524-A184-400B-9325-7FCE7C12440C}" type="presParOf" srcId="{F6019605-2CC2-4B29-82F3-EB2CD483B45E}" destId="{926818D3-5460-4465-9CC1-CFD3EB0A6F3D}" srcOrd="13" destOrd="0" presId="urn:microsoft.com/office/officeart/2005/8/layout/cycle6"/>
    <dgm:cxn modelId="{0B07FF4C-86F3-4C1D-9450-F57D1C639568}" type="presParOf" srcId="{F6019605-2CC2-4B29-82F3-EB2CD483B45E}" destId="{356F29BD-712D-4AD2-9DD1-C9D5A71D38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F08FD-C46F-4CD8-89C7-C8C507F9AB3F}" type="doc">
      <dgm:prSet loTypeId="urn:microsoft.com/office/officeart/2005/8/layout/cycle6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17DD7CF7-E7D3-4811-814A-5DBD5E7156C3}">
      <dgm:prSet phldrT="[Texto]" custT="1"/>
      <dgm:spPr/>
      <dgm:t>
        <a:bodyPr/>
        <a:lstStyle/>
        <a:p>
          <a:pPr algn="ctr"/>
          <a:r>
            <a:rPr lang="es-MX" sz="1500" b="1" dirty="0">
              <a:latin typeface="Batang" panose="02030600000101010101" pitchFamily="18" charset="-127"/>
              <a:ea typeface="Batang" panose="02030600000101010101" pitchFamily="18" charset="-127"/>
            </a:rPr>
            <a:t>Seguro de Salud para la familia</a:t>
          </a:r>
        </a:p>
      </dgm:t>
    </dgm:pt>
    <dgm:pt modelId="{3A596B59-7DD3-4332-A2F3-7401FD026F23}" type="parTrans" cxnId="{DAE4AF8C-7ABE-45AF-BFF7-ECCCD44D92D2}">
      <dgm:prSet/>
      <dgm:spPr/>
      <dgm:t>
        <a:bodyPr/>
        <a:lstStyle/>
        <a:p>
          <a:pPr algn="ctr"/>
          <a:endParaRPr lang="es-MX"/>
        </a:p>
      </dgm:t>
    </dgm:pt>
    <dgm:pt modelId="{9475314D-5EE5-4FB6-854D-5FC7AE1D05C5}" type="sibTrans" cxnId="{DAE4AF8C-7ABE-45AF-BFF7-ECCCD44D92D2}">
      <dgm:prSet/>
      <dgm:spPr/>
      <dgm:t>
        <a:bodyPr/>
        <a:lstStyle/>
        <a:p>
          <a:pPr algn="ctr"/>
          <a:endParaRPr lang="es-MX"/>
        </a:p>
      </dgm:t>
    </dgm:pt>
    <dgm:pt modelId="{BA68BE41-36EA-49E1-A476-C8DA1C62F05E}">
      <dgm:prSet phldrT="[Texto]" custT="1"/>
      <dgm:spPr/>
      <dgm:t>
        <a:bodyPr/>
        <a:lstStyle/>
        <a:p>
          <a:pPr algn="ctr"/>
          <a:r>
            <a:rPr lang="es-MX" sz="1500" b="1" dirty="0">
              <a:latin typeface="Batang" panose="02030600000101010101" pitchFamily="18" charset="-127"/>
              <a:ea typeface="Batang" panose="02030600000101010101" pitchFamily="18" charset="-127"/>
            </a:rPr>
            <a:t>Otros Seguros</a:t>
          </a:r>
        </a:p>
      </dgm:t>
    </dgm:pt>
    <dgm:pt modelId="{B950C0A4-24AB-4FF4-B4B2-63491512AECB}" type="parTrans" cxnId="{86A5A7E8-C17C-46B6-947F-88A908AD1EB4}">
      <dgm:prSet/>
      <dgm:spPr/>
      <dgm:t>
        <a:bodyPr/>
        <a:lstStyle/>
        <a:p>
          <a:pPr algn="ctr"/>
          <a:endParaRPr lang="es-MX"/>
        </a:p>
      </dgm:t>
    </dgm:pt>
    <dgm:pt modelId="{6D1374D1-5A42-4521-8D6D-20114DEDAE3F}" type="sibTrans" cxnId="{86A5A7E8-C17C-46B6-947F-88A908AD1EB4}">
      <dgm:prSet/>
      <dgm:spPr/>
      <dgm:t>
        <a:bodyPr/>
        <a:lstStyle/>
        <a:p>
          <a:pPr algn="ctr"/>
          <a:endParaRPr lang="es-MX" b="1"/>
        </a:p>
      </dgm:t>
    </dgm:pt>
    <dgm:pt modelId="{F6019605-2CC2-4B29-82F3-EB2CD483B45E}" type="pres">
      <dgm:prSet presAssocID="{3F9F08FD-C46F-4CD8-89C7-C8C507F9AB3F}" presName="cycle" presStyleCnt="0">
        <dgm:presLayoutVars>
          <dgm:dir/>
          <dgm:resizeHandles val="exact"/>
        </dgm:presLayoutVars>
      </dgm:prSet>
      <dgm:spPr/>
    </dgm:pt>
    <dgm:pt modelId="{17F2F447-9093-4212-ABF7-BD3933DD5520}" type="pres">
      <dgm:prSet presAssocID="{17DD7CF7-E7D3-4811-814A-5DBD5E7156C3}" presName="node" presStyleLbl="node1" presStyleIdx="0" presStyleCnt="2">
        <dgm:presLayoutVars>
          <dgm:bulletEnabled val="1"/>
        </dgm:presLayoutVars>
      </dgm:prSet>
      <dgm:spPr/>
    </dgm:pt>
    <dgm:pt modelId="{E5796785-7BD2-472C-9D82-74F9C46C0E80}" type="pres">
      <dgm:prSet presAssocID="{17DD7CF7-E7D3-4811-814A-5DBD5E7156C3}" presName="spNode" presStyleCnt="0"/>
      <dgm:spPr/>
    </dgm:pt>
    <dgm:pt modelId="{FB8E9830-D9FF-483D-84AC-FC4502F5B21B}" type="pres">
      <dgm:prSet presAssocID="{9475314D-5EE5-4FB6-854D-5FC7AE1D05C5}" presName="sibTrans" presStyleLbl="sibTrans1D1" presStyleIdx="0" presStyleCnt="2"/>
      <dgm:spPr/>
    </dgm:pt>
    <dgm:pt modelId="{942DED1F-5BE8-463B-A01D-FBAEE41F0425}" type="pres">
      <dgm:prSet presAssocID="{BA68BE41-36EA-49E1-A476-C8DA1C62F05E}" presName="node" presStyleLbl="node1" presStyleIdx="1" presStyleCnt="2">
        <dgm:presLayoutVars>
          <dgm:bulletEnabled val="1"/>
        </dgm:presLayoutVars>
      </dgm:prSet>
      <dgm:spPr/>
    </dgm:pt>
    <dgm:pt modelId="{926818D3-5460-4465-9CC1-CFD3EB0A6F3D}" type="pres">
      <dgm:prSet presAssocID="{BA68BE41-36EA-49E1-A476-C8DA1C62F05E}" presName="spNode" presStyleCnt="0"/>
      <dgm:spPr/>
    </dgm:pt>
    <dgm:pt modelId="{356F29BD-712D-4AD2-9DD1-C9D5A71D3834}" type="pres">
      <dgm:prSet presAssocID="{6D1374D1-5A42-4521-8D6D-20114DEDAE3F}" presName="sibTrans" presStyleLbl="sibTrans1D1" presStyleIdx="1" presStyleCnt="2"/>
      <dgm:spPr/>
    </dgm:pt>
  </dgm:ptLst>
  <dgm:cxnLst>
    <dgm:cxn modelId="{A4B02D18-AF75-47EF-B0B1-3AA4133FA624}" type="presOf" srcId="{3F9F08FD-C46F-4CD8-89C7-C8C507F9AB3F}" destId="{F6019605-2CC2-4B29-82F3-EB2CD483B45E}" srcOrd="0" destOrd="0" presId="urn:microsoft.com/office/officeart/2005/8/layout/cycle6"/>
    <dgm:cxn modelId="{48BDEA43-13E6-4C57-94E1-5DD720A628F2}" type="presOf" srcId="{BA68BE41-36EA-49E1-A476-C8DA1C62F05E}" destId="{942DED1F-5BE8-463B-A01D-FBAEE41F0425}" srcOrd="0" destOrd="0" presId="urn:microsoft.com/office/officeart/2005/8/layout/cycle6"/>
    <dgm:cxn modelId="{BD3F6769-F709-4F75-B0B7-47824D732282}" type="presOf" srcId="{9475314D-5EE5-4FB6-854D-5FC7AE1D05C5}" destId="{FB8E9830-D9FF-483D-84AC-FC4502F5B21B}" srcOrd="0" destOrd="0" presId="urn:microsoft.com/office/officeart/2005/8/layout/cycle6"/>
    <dgm:cxn modelId="{499CD955-DC66-45CD-897F-B0B45336308C}" type="presOf" srcId="{17DD7CF7-E7D3-4811-814A-5DBD5E7156C3}" destId="{17F2F447-9093-4212-ABF7-BD3933DD5520}" srcOrd="0" destOrd="0" presId="urn:microsoft.com/office/officeart/2005/8/layout/cycle6"/>
    <dgm:cxn modelId="{DAE4AF8C-7ABE-45AF-BFF7-ECCCD44D92D2}" srcId="{3F9F08FD-C46F-4CD8-89C7-C8C507F9AB3F}" destId="{17DD7CF7-E7D3-4811-814A-5DBD5E7156C3}" srcOrd="0" destOrd="0" parTransId="{3A596B59-7DD3-4332-A2F3-7401FD026F23}" sibTransId="{9475314D-5EE5-4FB6-854D-5FC7AE1D05C5}"/>
    <dgm:cxn modelId="{A17991E5-67CE-4A34-B306-65C89BD8E560}" type="presOf" srcId="{6D1374D1-5A42-4521-8D6D-20114DEDAE3F}" destId="{356F29BD-712D-4AD2-9DD1-C9D5A71D3834}" srcOrd="0" destOrd="0" presId="urn:microsoft.com/office/officeart/2005/8/layout/cycle6"/>
    <dgm:cxn modelId="{86A5A7E8-C17C-46B6-947F-88A908AD1EB4}" srcId="{3F9F08FD-C46F-4CD8-89C7-C8C507F9AB3F}" destId="{BA68BE41-36EA-49E1-A476-C8DA1C62F05E}" srcOrd="1" destOrd="0" parTransId="{B950C0A4-24AB-4FF4-B4B2-63491512AECB}" sibTransId="{6D1374D1-5A42-4521-8D6D-20114DEDAE3F}"/>
    <dgm:cxn modelId="{9A68C17F-2473-41B3-AFD4-B890F2181690}" type="presParOf" srcId="{F6019605-2CC2-4B29-82F3-EB2CD483B45E}" destId="{17F2F447-9093-4212-ABF7-BD3933DD5520}" srcOrd="0" destOrd="0" presId="urn:microsoft.com/office/officeart/2005/8/layout/cycle6"/>
    <dgm:cxn modelId="{04F3DE57-F347-42ED-9229-43E77800C01A}" type="presParOf" srcId="{F6019605-2CC2-4B29-82F3-EB2CD483B45E}" destId="{E5796785-7BD2-472C-9D82-74F9C46C0E80}" srcOrd="1" destOrd="0" presId="urn:microsoft.com/office/officeart/2005/8/layout/cycle6"/>
    <dgm:cxn modelId="{DE57468B-8413-44A9-85E0-F9C58D1951E1}" type="presParOf" srcId="{F6019605-2CC2-4B29-82F3-EB2CD483B45E}" destId="{FB8E9830-D9FF-483D-84AC-FC4502F5B21B}" srcOrd="2" destOrd="0" presId="urn:microsoft.com/office/officeart/2005/8/layout/cycle6"/>
    <dgm:cxn modelId="{16C58696-2D55-4C30-B116-29FB74DA961A}" type="presParOf" srcId="{F6019605-2CC2-4B29-82F3-EB2CD483B45E}" destId="{942DED1F-5BE8-463B-A01D-FBAEE41F0425}" srcOrd="3" destOrd="0" presId="urn:microsoft.com/office/officeart/2005/8/layout/cycle6"/>
    <dgm:cxn modelId="{3C0D8524-A184-400B-9325-7FCE7C12440C}" type="presParOf" srcId="{F6019605-2CC2-4B29-82F3-EB2CD483B45E}" destId="{926818D3-5460-4465-9CC1-CFD3EB0A6F3D}" srcOrd="4" destOrd="0" presId="urn:microsoft.com/office/officeart/2005/8/layout/cycle6"/>
    <dgm:cxn modelId="{0B07FF4C-86F3-4C1D-9450-F57D1C639568}" type="presParOf" srcId="{F6019605-2CC2-4B29-82F3-EB2CD483B45E}" destId="{356F29BD-712D-4AD2-9DD1-C9D5A71D3834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9F08FD-C46F-4CD8-89C7-C8C507F9AB3F}" type="doc">
      <dgm:prSet loTypeId="urn:microsoft.com/office/officeart/2005/8/layout/cycle6" loCatId="cycl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17DD7CF7-E7D3-4811-814A-5DBD5E7156C3}">
      <dgm:prSet phldrT="[Texto]" custT="1"/>
      <dgm:spPr/>
      <dgm:t>
        <a:bodyPr/>
        <a:lstStyle/>
        <a:p>
          <a:pPr algn="ctr"/>
          <a:r>
            <a:rPr lang="es-MX" sz="1500" b="1" dirty="0">
              <a:latin typeface="Batang" panose="02030600000101010101" pitchFamily="18" charset="-127"/>
              <a:ea typeface="Batang" panose="02030600000101010101" pitchFamily="18" charset="-127"/>
            </a:rPr>
            <a:t>Seguro de Salud para la familia</a:t>
          </a:r>
        </a:p>
      </dgm:t>
    </dgm:pt>
    <dgm:pt modelId="{3A596B59-7DD3-4332-A2F3-7401FD026F23}" type="parTrans" cxnId="{DAE4AF8C-7ABE-45AF-BFF7-ECCCD44D92D2}">
      <dgm:prSet/>
      <dgm:spPr/>
      <dgm:t>
        <a:bodyPr/>
        <a:lstStyle/>
        <a:p>
          <a:pPr algn="ctr"/>
          <a:endParaRPr lang="es-MX"/>
        </a:p>
      </dgm:t>
    </dgm:pt>
    <dgm:pt modelId="{9475314D-5EE5-4FB6-854D-5FC7AE1D05C5}" type="sibTrans" cxnId="{DAE4AF8C-7ABE-45AF-BFF7-ECCCD44D92D2}">
      <dgm:prSet/>
      <dgm:spPr/>
      <dgm:t>
        <a:bodyPr/>
        <a:lstStyle/>
        <a:p>
          <a:pPr algn="ctr"/>
          <a:endParaRPr lang="es-MX"/>
        </a:p>
      </dgm:t>
    </dgm:pt>
    <dgm:pt modelId="{BA68BE41-36EA-49E1-A476-C8DA1C62F05E}">
      <dgm:prSet phldrT="[Texto]" custT="1"/>
      <dgm:spPr/>
      <dgm:t>
        <a:bodyPr/>
        <a:lstStyle/>
        <a:p>
          <a:pPr algn="ctr"/>
          <a:r>
            <a:rPr lang="es-MX" sz="1500" b="1" dirty="0">
              <a:latin typeface="Batang" panose="02030600000101010101" pitchFamily="18" charset="-127"/>
              <a:ea typeface="Batang" panose="02030600000101010101" pitchFamily="18" charset="-127"/>
            </a:rPr>
            <a:t>Otros Seguros</a:t>
          </a:r>
        </a:p>
      </dgm:t>
    </dgm:pt>
    <dgm:pt modelId="{B950C0A4-24AB-4FF4-B4B2-63491512AECB}" type="parTrans" cxnId="{86A5A7E8-C17C-46B6-947F-88A908AD1EB4}">
      <dgm:prSet/>
      <dgm:spPr/>
      <dgm:t>
        <a:bodyPr/>
        <a:lstStyle/>
        <a:p>
          <a:pPr algn="ctr"/>
          <a:endParaRPr lang="es-MX"/>
        </a:p>
      </dgm:t>
    </dgm:pt>
    <dgm:pt modelId="{6D1374D1-5A42-4521-8D6D-20114DEDAE3F}" type="sibTrans" cxnId="{86A5A7E8-C17C-46B6-947F-88A908AD1EB4}">
      <dgm:prSet/>
      <dgm:spPr/>
      <dgm:t>
        <a:bodyPr/>
        <a:lstStyle/>
        <a:p>
          <a:pPr algn="ctr"/>
          <a:endParaRPr lang="es-MX" b="1"/>
        </a:p>
      </dgm:t>
    </dgm:pt>
    <dgm:pt modelId="{F6019605-2CC2-4B29-82F3-EB2CD483B45E}" type="pres">
      <dgm:prSet presAssocID="{3F9F08FD-C46F-4CD8-89C7-C8C507F9AB3F}" presName="cycle" presStyleCnt="0">
        <dgm:presLayoutVars>
          <dgm:dir/>
          <dgm:resizeHandles val="exact"/>
        </dgm:presLayoutVars>
      </dgm:prSet>
      <dgm:spPr/>
    </dgm:pt>
    <dgm:pt modelId="{17F2F447-9093-4212-ABF7-BD3933DD5520}" type="pres">
      <dgm:prSet presAssocID="{17DD7CF7-E7D3-4811-814A-5DBD5E7156C3}" presName="node" presStyleLbl="node1" presStyleIdx="0" presStyleCnt="2">
        <dgm:presLayoutVars>
          <dgm:bulletEnabled val="1"/>
        </dgm:presLayoutVars>
      </dgm:prSet>
      <dgm:spPr/>
    </dgm:pt>
    <dgm:pt modelId="{E5796785-7BD2-472C-9D82-74F9C46C0E80}" type="pres">
      <dgm:prSet presAssocID="{17DD7CF7-E7D3-4811-814A-5DBD5E7156C3}" presName="spNode" presStyleCnt="0"/>
      <dgm:spPr/>
    </dgm:pt>
    <dgm:pt modelId="{FB8E9830-D9FF-483D-84AC-FC4502F5B21B}" type="pres">
      <dgm:prSet presAssocID="{9475314D-5EE5-4FB6-854D-5FC7AE1D05C5}" presName="sibTrans" presStyleLbl="sibTrans1D1" presStyleIdx="0" presStyleCnt="2"/>
      <dgm:spPr/>
    </dgm:pt>
    <dgm:pt modelId="{942DED1F-5BE8-463B-A01D-FBAEE41F0425}" type="pres">
      <dgm:prSet presAssocID="{BA68BE41-36EA-49E1-A476-C8DA1C62F05E}" presName="node" presStyleLbl="node1" presStyleIdx="1" presStyleCnt="2">
        <dgm:presLayoutVars>
          <dgm:bulletEnabled val="1"/>
        </dgm:presLayoutVars>
      </dgm:prSet>
      <dgm:spPr/>
    </dgm:pt>
    <dgm:pt modelId="{926818D3-5460-4465-9CC1-CFD3EB0A6F3D}" type="pres">
      <dgm:prSet presAssocID="{BA68BE41-36EA-49E1-A476-C8DA1C62F05E}" presName="spNode" presStyleCnt="0"/>
      <dgm:spPr/>
    </dgm:pt>
    <dgm:pt modelId="{356F29BD-712D-4AD2-9DD1-C9D5A71D3834}" type="pres">
      <dgm:prSet presAssocID="{6D1374D1-5A42-4521-8D6D-20114DEDAE3F}" presName="sibTrans" presStyleLbl="sibTrans1D1" presStyleIdx="1" presStyleCnt="2"/>
      <dgm:spPr/>
    </dgm:pt>
  </dgm:ptLst>
  <dgm:cxnLst>
    <dgm:cxn modelId="{A4B02D18-AF75-47EF-B0B1-3AA4133FA624}" type="presOf" srcId="{3F9F08FD-C46F-4CD8-89C7-C8C507F9AB3F}" destId="{F6019605-2CC2-4B29-82F3-EB2CD483B45E}" srcOrd="0" destOrd="0" presId="urn:microsoft.com/office/officeart/2005/8/layout/cycle6"/>
    <dgm:cxn modelId="{48BDEA43-13E6-4C57-94E1-5DD720A628F2}" type="presOf" srcId="{BA68BE41-36EA-49E1-A476-C8DA1C62F05E}" destId="{942DED1F-5BE8-463B-A01D-FBAEE41F0425}" srcOrd="0" destOrd="0" presId="urn:microsoft.com/office/officeart/2005/8/layout/cycle6"/>
    <dgm:cxn modelId="{BD3F6769-F709-4F75-B0B7-47824D732282}" type="presOf" srcId="{9475314D-5EE5-4FB6-854D-5FC7AE1D05C5}" destId="{FB8E9830-D9FF-483D-84AC-FC4502F5B21B}" srcOrd="0" destOrd="0" presId="urn:microsoft.com/office/officeart/2005/8/layout/cycle6"/>
    <dgm:cxn modelId="{499CD955-DC66-45CD-897F-B0B45336308C}" type="presOf" srcId="{17DD7CF7-E7D3-4811-814A-5DBD5E7156C3}" destId="{17F2F447-9093-4212-ABF7-BD3933DD5520}" srcOrd="0" destOrd="0" presId="urn:microsoft.com/office/officeart/2005/8/layout/cycle6"/>
    <dgm:cxn modelId="{DAE4AF8C-7ABE-45AF-BFF7-ECCCD44D92D2}" srcId="{3F9F08FD-C46F-4CD8-89C7-C8C507F9AB3F}" destId="{17DD7CF7-E7D3-4811-814A-5DBD5E7156C3}" srcOrd="0" destOrd="0" parTransId="{3A596B59-7DD3-4332-A2F3-7401FD026F23}" sibTransId="{9475314D-5EE5-4FB6-854D-5FC7AE1D05C5}"/>
    <dgm:cxn modelId="{A17991E5-67CE-4A34-B306-65C89BD8E560}" type="presOf" srcId="{6D1374D1-5A42-4521-8D6D-20114DEDAE3F}" destId="{356F29BD-712D-4AD2-9DD1-C9D5A71D3834}" srcOrd="0" destOrd="0" presId="urn:microsoft.com/office/officeart/2005/8/layout/cycle6"/>
    <dgm:cxn modelId="{86A5A7E8-C17C-46B6-947F-88A908AD1EB4}" srcId="{3F9F08FD-C46F-4CD8-89C7-C8C507F9AB3F}" destId="{BA68BE41-36EA-49E1-A476-C8DA1C62F05E}" srcOrd="1" destOrd="0" parTransId="{B950C0A4-24AB-4FF4-B4B2-63491512AECB}" sibTransId="{6D1374D1-5A42-4521-8D6D-20114DEDAE3F}"/>
    <dgm:cxn modelId="{9A68C17F-2473-41B3-AFD4-B890F2181690}" type="presParOf" srcId="{F6019605-2CC2-4B29-82F3-EB2CD483B45E}" destId="{17F2F447-9093-4212-ABF7-BD3933DD5520}" srcOrd="0" destOrd="0" presId="urn:microsoft.com/office/officeart/2005/8/layout/cycle6"/>
    <dgm:cxn modelId="{04F3DE57-F347-42ED-9229-43E77800C01A}" type="presParOf" srcId="{F6019605-2CC2-4B29-82F3-EB2CD483B45E}" destId="{E5796785-7BD2-472C-9D82-74F9C46C0E80}" srcOrd="1" destOrd="0" presId="urn:microsoft.com/office/officeart/2005/8/layout/cycle6"/>
    <dgm:cxn modelId="{DE57468B-8413-44A9-85E0-F9C58D1951E1}" type="presParOf" srcId="{F6019605-2CC2-4B29-82F3-EB2CD483B45E}" destId="{FB8E9830-D9FF-483D-84AC-FC4502F5B21B}" srcOrd="2" destOrd="0" presId="urn:microsoft.com/office/officeart/2005/8/layout/cycle6"/>
    <dgm:cxn modelId="{16C58696-2D55-4C30-B116-29FB74DA961A}" type="presParOf" srcId="{F6019605-2CC2-4B29-82F3-EB2CD483B45E}" destId="{942DED1F-5BE8-463B-A01D-FBAEE41F0425}" srcOrd="3" destOrd="0" presId="urn:microsoft.com/office/officeart/2005/8/layout/cycle6"/>
    <dgm:cxn modelId="{3C0D8524-A184-400B-9325-7FCE7C12440C}" type="presParOf" srcId="{F6019605-2CC2-4B29-82F3-EB2CD483B45E}" destId="{926818D3-5460-4465-9CC1-CFD3EB0A6F3D}" srcOrd="4" destOrd="0" presId="urn:microsoft.com/office/officeart/2005/8/layout/cycle6"/>
    <dgm:cxn modelId="{0B07FF4C-86F3-4C1D-9450-F57D1C639568}" type="presParOf" srcId="{F6019605-2CC2-4B29-82F3-EB2CD483B45E}" destId="{356F29BD-712D-4AD2-9DD1-C9D5A71D3834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42E85-C4E3-4C2C-8CCF-6582A8E49E3D}">
      <dsp:nvSpPr>
        <dsp:cNvPr id="0" name=""/>
        <dsp:cNvSpPr/>
      </dsp:nvSpPr>
      <dsp:spPr>
        <a:xfrm rot="16200000">
          <a:off x="1213" y="1147"/>
          <a:ext cx="2950269" cy="2950269"/>
        </a:xfrm>
        <a:prstGeom prst="upArrow">
          <a:avLst>
            <a:gd name="adj1" fmla="val 50000"/>
            <a:gd name="adj2" fmla="val 35000"/>
          </a:avLst>
        </a:prstGeom>
        <a:solidFill>
          <a:srgbClr val="5F09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Tisa Offc Serif Pro" panose="02010504030101020102" pitchFamily="2" charset="0"/>
            </a:rPr>
            <a:t>Régimen Obligatorio.</a:t>
          </a:r>
        </a:p>
      </dsp:txBody>
      <dsp:txXfrm rot="5400000">
        <a:off x="517511" y="738713"/>
        <a:ext cx="2433972" cy="1475135"/>
      </dsp:txXfrm>
    </dsp:sp>
    <dsp:sp modelId="{396050D0-C64F-47D5-8E6E-1A1EE1395977}">
      <dsp:nvSpPr>
        <dsp:cNvPr id="0" name=""/>
        <dsp:cNvSpPr/>
      </dsp:nvSpPr>
      <dsp:spPr>
        <a:xfrm rot="5400000">
          <a:off x="3483183" y="1147"/>
          <a:ext cx="2950269" cy="2950269"/>
        </a:xfrm>
        <a:prstGeom prst="upArrow">
          <a:avLst>
            <a:gd name="adj1" fmla="val 50000"/>
            <a:gd name="adj2" fmla="val 35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Tisa Offc Serif Pro" panose="02010504030101020102" pitchFamily="2" charset="0"/>
            </a:rPr>
            <a:t>Régimen Voluntario. </a:t>
          </a:r>
        </a:p>
      </dsp:txBody>
      <dsp:txXfrm rot="-5400000">
        <a:off x="3483184" y="738714"/>
        <a:ext cx="2433972" cy="1475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F447-9093-4212-ABF7-BD3933DD5520}">
      <dsp:nvSpPr>
        <dsp:cNvPr id="0" name=""/>
        <dsp:cNvSpPr/>
      </dsp:nvSpPr>
      <dsp:spPr>
        <a:xfrm>
          <a:off x="2714815" y="1645"/>
          <a:ext cx="1302204" cy="8464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Batang" panose="02030600000101010101" pitchFamily="18" charset="-127"/>
              <a:ea typeface="Batang" panose="02030600000101010101" pitchFamily="18" charset="-127"/>
            </a:rPr>
            <a:t>Enfermedad y maternidad</a:t>
          </a:r>
        </a:p>
      </dsp:txBody>
      <dsp:txXfrm>
        <a:off x="2756134" y="42964"/>
        <a:ext cx="1219566" cy="763794"/>
      </dsp:txXfrm>
    </dsp:sp>
    <dsp:sp modelId="{FB8E9830-D9FF-483D-84AC-FC4502F5B21B}">
      <dsp:nvSpPr>
        <dsp:cNvPr id="0" name=""/>
        <dsp:cNvSpPr/>
      </dsp:nvSpPr>
      <dsp:spPr>
        <a:xfrm>
          <a:off x="1914435" y="504304"/>
          <a:ext cx="3381196" cy="3381196"/>
        </a:xfrm>
        <a:custGeom>
          <a:avLst/>
          <a:gdLst/>
          <a:ahLst/>
          <a:cxnLst/>
          <a:rect l="0" t="0" r="0" b="0"/>
          <a:pathLst>
            <a:path>
              <a:moveTo>
                <a:pt x="2113405" y="53724"/>
              </a:moveTo>
              <a:arcTo wR="1690598" hR="1690598" stAng="17068981" swAng="22687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9935B-3955-4E28-A64C-D47267835984}">
      <dsp:nvSpPr>
        <dsp:cNvPr id="0" name=""/>
        <dsp:cNvSpPr/>
      </dsp:nvSpPr>
      <dsp:spPr>
        <a:xfrm>
          <a:off x="4252245" y="1169810"/>
          <a:ext cx="1764981" cy="8464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Batang" panose="02030600000101010101" pitchFamily="18" charset="-127"/>
              <a:ea typeface="Batang" panose="02030600000101010101" pitchFamily="18" charset="-127"/>
            </a:rPr>
            <a:t>Retiro, cesantía en edad avanzada y vejez</a:t>
          </a:r>
        </a:p>
      </dsp:txBody>
      <dsp:txXfrm>
        <a:off x="4293564" y="1211129"/>
        <a:ext cx="1682343" cy="763794"/>
      </dsp:txXfrm>
    </dsp:sp>
    <dsp:sp modelId="{2D1BA9B8-E412-446B-85AE-2C6C3C865A7D}">
      <dsp:nvSpPr>
        <dsp:cNvPr id="0" name=""/>
        <dsp:cNvSpPr/>
      </dsp:nvSpPr>
      <dsp:spPr>
        <a:xfrm>
          <a:off x="1829158" y="229264"/>
          <a:ext cx="3381196" cy="3381196"/>
        </a:xfrm>
        <a:custGeom>
          <a:avLst/>
          <a:gdLst/>
          <a:ahLst/>
          <a:cxnLst/>
          <a:rect l="0" t="0" r="0" b="0"/>
          <a:pathLst>
            <a:path>
              <a:moveTo>
                <a:pt x="3377763" y="1798283"/>
              </a:moveTo>
              <a:arcTo wR="1690598" hR="1690598" stAng="219120" swAng="23022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17858-7C60-4290-B40D-B51DADB64B99}">
      <dsp:nvSpPr>
        <dsp:cNvPr id="0" name=""/>
        <dsp:cNvSpPr/>
      </dsp:nvSpPr>
      <dsp:spPr>
        <a:xfrm>
          <a:off x="3708524" y="3059966"/>
          <a:ext cx="1302204" cy="8464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Batang" panose="02030600000101010101" pitchFamily="18" charset="-127"/>
              <a:ea typeface="Batang" panose="02030600000101010101" pitchFamily="18" charset="-127"/>
            </a:rPr>
            <a:t>Riesgos de Trabajo</a:t>
          </a:r>
        </a:p>
      </dsp:txBody>
      <dsp:txXfrm>
        <a:off x="3749843" y="3101285"/>
        <a:ext cx="1219566" cy="763794"/>
      </dsp:txXfrm>
    </dsp:sp>
    <dsp:sp modelId="{4F6CAFD8-6305-4DE0-AF16-676A8F20259F}">
      <dsp:nvSpPr>
        <dsp:cNvPr id="0" name=""/>
        <dsp:cNvSpPr/>
      </dsp:nvSpPr>
      <dsp:spPr>
        <a:xfrm>
          <a:off x="1675319" y="424862"/>
          <a:ext cx="3381196" cy="3381196"/>
        </a:xfrm>
        <a:custGeom>
          <a:avLst/>
          <a:gdLst/>
          <a:ahLst/>
          <a:cxnLst/>
          <a:rect l="0" t="0" r="0" b="0"/>
          <a:pathLst>
            <a:path>
              <a:moveTo>
                <a:pt x="2026492" y="3347492"/>
              </a:moveTo>
              <a:arcTo wR="1690598" hR="1690598" stAng="4712401" swAng="13751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5E749-DCF0-4C92-8E85-5ABB344CD42C}">
      <dsp:nvSpPr>
        <dsp:cNvPr id="0" name=""/>
        <dsp:cNvSpPr/>
      </dsp:nvSpPr>
      <dsp:spPr>
        <a:xfrm>
          <a:off x="1721106" y="3059966"/>
          <a:ext cx="1302204" cy="8464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Batang" panose="02030600000101010101" pitchFamily="18" charset="-127"/>
              <a:ea typeface="Batang" panose="02030600000101010101" pitchFamily="18" charset="-127"/>
            </a:rPr>
            <a:t>Guarderías</a:t>
          </a:r>
        </a:p>
      </dsp:txBody>
      <dsp:txXfrm>
        <a:off x="1762425" y="3101285"/>
        <a:ext cx="1219566" cy="763794"/>
      </dsp:txXfrm>
    </dsp:sp>
    <dsp:sp modelId="{43E29461-9C8F-4915-92A6-E7CCD2C45F95}">
      <dsp:nvSpPr>
        <dsp:cNvPr id="0" name=""/>
        <dsp:cNvSpPr/>
      </dsp:nvSpPr>
      <dsp:spPr>
        <a:xfrm>
          <a:off x="1675319" y="424862"/>
          <a:ext cx="3381196" cy="3381196"/>
        </a:xfrm>
        <a:custGeom>
          <a:avLst/>
          <a:gdLst/>
          <a:ahLst/>
          <a:cxnLst/>
          <a:rect l="0" t="0" r="0" b="0"/>
          <a:pathLst>
            <a:path>
              <a:moveTo>
                <a:pt x="282429" y="2626110"/>
              </a:moveTo>
              <a:arcTo wR="1690598" hR="1690598" stAng="8784123" swAng="21957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D1F-5BE8-463B-A01D-FBAEE41F0425}">
      <dsp:nvSpPr>
        <dsp:cNvPr id="0" name=""/>
        <dsp:cNvSpPr/>
      </dsp:nvSpPr>
      <dsp:spPr>
        <a:xfrm>
          <a:off x="1106960" y="1169820"/>
          <a:ext cx="1302204" cy="8464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Batang" panose="02030600000101010101" pitchFamily="18" charset="-127"/>
              <a:ea typeface="Batang" panose="02030600000101010101" pitchFamily="18" charset="-127"/>
            </a:rPr>
            <a:t>Invalidez y vida</a:t>
          </a:r>
        </a:p>
      </dsp:txBody>
      <dsp:txXfrm>
        <a:off x="1148279" y="1211139"/>
        <a:ext cx="1219566" cy="763794"/>
      </dsp:txXfrm>
    </dsp:sp>
    <dsp:sp modelId="{356F29BD-712D-4AD2-9DD1-C9D5A71D3834}">
      <dsp:nvSpPr>
        <dsp:cNvPr id="0" name=""/>
        <dsp:cNvSpPr/>
      </dsp:nvSpPr>
      <dsp:spPr>
        <a:xfrm>
          <a:off x="1675319" y="424862"/>
          <a:ext cx="3381196" cy="3381196"/>
        </a:xfrm>
        <a:custGeom>
          <a:avLst/>
          <a:gdLst/>
          <a:ahLst/>
          <a:cxnLst/>
          <a:rect l="0" t="0" r="0" b="0"/>
          <a:pathLst>
            <a:path>
              <a:moveTo>
                <a:pt x="294658" y="736934"/>
              </a:moveTo>
              <a:arcTo wR="1690598" hR="1690598" stAng="12860382" swAng="19607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F447-9093-4212-ABF7-BD3933DD5520}">
      <dsp:nvSpPr>
        <dsp:cNvPr id="0" name=""/>
        <dsp:cNvSpPr/>
      </dsp:nvSpPr>
      <dsp:spPr>
        <a:xfrm>
          <a:off x="140845" y="991144"/>
          <a:ext cx="2853986" cy="18550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Batang" panose="02030600000101010101" pitchFamily="18" charset="-127"/>
              <a:ea typeface="Batang" panose="02030600000101010101" pitchFamily="18" charset="-127"/>
            </a:rPr>
            <a:t>Seguro de Salud para la familia</a:t>
          </a:r>
        </a:p>
      </dsp:txBody>
      <dsp:txXfrm>
        <a:off x="231403" y="1081702"/>
        <a:ext cx="2672870" cy="1673975"/>
      </dsp:txXfrm>
    </dsp:sp>
    <dsp:sp modelId="{FB8E9830-D9FF-483D-84AC-FC4502F5B21B}">
      <dsp:nvSpPr>
        <dsp:cNvPr id="0" name=""/>
        <dsp:cNvSpPr/>
      </dsp:nvSpPr>
      <dsp:spPr>
        <a:xfrm>
          <a:off x="1567839" y="344074"/>
          <a:ext cx="3149230" cy="3149230"/>
        </a:xfrm>
        <a:custGeom>
          <a:avLst/>
          <a:gdLst/>
          <a:ahLst/>
          <a:cxnLst/>
          <a:rect l="0" t="0" r="0" b="0"/>
          <a:pathLst>
            <a:path>
              <a:moveTo>
                <a:pt x="317343" y="626627"/>
              </a:moveTo>
              <a:arcTo wR="1574615" hR="1574615" stAng="13020987" swAng="63580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D1F-5BE8-463B-A01D-FBAEE41F0425}">
      <dsp:nvSpPr>
        <dsp:cNvPr id="0" name=""/>
        <dsp:cNvSpPr/>
      </dsp:nvSpPr>
      <dsp:spPr>
        <a:xfrm>
          <a:off x="3290076" y="991144"/>
          <a:ext cx="2853986" cy="18550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Batang" panose="02030600000101010101" pitchFamily="18" charset="-127"/>
              <a:ea typeface="Batang" panose="02030600000101010101" pitchFamily="18" charset="-127"/>
            </a:rPr>
            <a:t>Otros Seguros</a:t>
          </a:r>
        </a:p>
      </dsp:txBody>
      <dsp:txXfrm>
        <a:off x="3380634" y="1081702"/>
        <a:ext cx="2672870" cy="1673975"/>
      </dsp:txXfrm>
    </dsp:sp>
    <dsp:sp modelId="{356F29BD-712D-4AD2-9DD1-C9D5A71D3834}">
      <dsp:nvSpPr>
        <dsp:cNvPr id="0" name=""/>
        <dsp:cNvSpPr/>
      </dsp:nvSpPr>
      <dsp:spPr>
        <a:xfrm>
          <a:off x="1567839" y="344074"/>
          <a:ext cx="3149230" cy="3149230"/>
        </a:xfrm>
        <a:custGeom>
          <a:avLst/>
          <a:gdLst/>
          <a:ahLst/>
          <a:cxnLst/>
          <a:rect l="0" t="0" r="0" b="0"/>
          <a:pathLst>
            <a:path>
              <a:moveTo>
                <a:pt x="2831887" y="2522603"/>
              </a:moveTo>
              <a:arcTo wR="1574615" hR="1574615" stAng="2220987" swAng="63580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F447-9093-4212-ABF7-BD3933DD5520}">
      <dsp:nvSpPr>
        <dsp:cNvPr id="0" name=""/>
        <dsp:cNvSpPr/>
      </dsp:nvSpPr>
      <dsp:spPr>
        <a:xfrm>
          <a:off x="140845" y="991144"/>
          <a:ext cx="2853986" cy="18550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Batang" panose="02030600000101010101" pitchFamily="18" charset="-127"/>
              <a:ea typeface="Batang" panose="02030600000101010101" pitchFamily="18" charset="-127"/>
            </a:rPr>
            <a:t>Seguro de Salud para la familia</a:t>
          </a:r>
        </a:p>
      </dsp:txBody>
      <dsp:txXfrm>
        <a:off x="231403" y="1081702"/>
        <a:ext cx="2672870" cy="1673975"/>
      </dsp:txXfrm>
    </dsp:sp>
    <dsp:sp modelId="{FB8E9830-D9FF-483D-84AC-FC4502F5B21B}">
      <dsp:nvSpPr>
        <dsp:cNvPr id="0" name=""/>
        <dsp:cNvSpPr/>
      </dsp:nvSpPr>
      <dsp:spPr>
        <a:xfrm>
          <a:off x="1567839" y="344074"/>
          <a:ext cx="3149230" cy="3149230"/>
        </a:xfrm>
        <a:custGeom>
          <a:avLst/>
          <a:gdLst/>
          <a:ahLst/>
          <a:cxnLst/>
          <a:rect l="0" t="0" r="0" b="0"/>
          <a:pathLst>
            <a:path>
              <a:moveTo>
                <a:pt x="317343" y="626627"/>
              </a:moveTo>
              <a:arcTo wR="1574615" hR="1574615" stAng="13020987" swAng="63580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D1F-5BE8-463B-A01D-FBAEE41F0425}">
      <dsp:nvSpPr>
        <dsp:cNvPr id="0" name=""/>
        <dsp:cNvSpPr/>
      </dsp:nvSpPr>
      <dsp:spPr>
        <a:xfrm>
          <a:off x="3290076" y="991144"/>
          <a:ext cx="2853986" cy="18550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Batang" panose="02030600000101010101" pitchFamily="18" charset="-127"/>
              <a:ea typeface="Batang" panose="02030600000101010101" pitchFamily="18" charset="-127"/>
            </a:rPr>
            <a:t>Otros Seguros</a:t>
          </a:r>
        </a:p>
      </dsp:txBody>
      <dsp:txXfrm>
        <a:off x="3380634" y="1081702"/>
        <a:ext cx="2672870" cy="1673975"/>
      </dsp:txXfrm>
    </dsp:sp>
    <dsp:sp modelId="{356F29BD-712D-4AD2-9DD1-C9D5A71D3834}">
      <dsp:nvSpPr>
        <dsp:cNvPr id="0" name=""/>
        <dsp:cNvSpPr/>
      </dsp:nvSpPr>
      <dsp:spPr>
        <a:xfrm>
          <a:off x="1567839" y="344074"/>
          <a:ext cx="3149230" cy="3149230"/>
        </a:xfrm>
        <a:custGeom>
          <a:avLst/>
          <a:gdLst/>
          <a:ahLst/>
          <a:cxnLst/>
          <a:rect l="0" t="0" r="0" b="0"/>
          <a:pathLst>
            <a:path>
              <a:moveTo>
                <a:pt x="2831887" y="2522603"/>
              </a:moveTo>
              <a:arcTo wR="1574615" hR="1574615" stAng="2220987" swAng="63580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CF1FB-6D0F-A840-B4E1-38D07C9CC7F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58575-8046-FC46-A5DA-9C79AA3157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27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40A1D-5C61-A542-A2B2-87EF110F5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84895D-6F17-5547-8782-AF781223E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0F878-0CBD-4547-925E-C0DAFC7E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D10BC-0D8D-A84B-BEFA-1C146C25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34E30-D21A-1240-AE9F-3FF0F6A7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14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498E7-34B6-3C40-A3F7-4A524A4A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6601A5-BB85-4F46-B3B9-7EAD0A9EE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9D42B-7C9F-5741-8859-DC807E27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1E0E8-E7E4-3748-93FF-33B50016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E045E-4141-A240-94F9-F9F59DA5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58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94212-27C1-AE47-83A5-7C686B8E3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CD58CA-6845-1449-A1CF-AD9839B0F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B302B-31B5-7242-B031-7339B907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A3880B-9513-344C-B766-E3E25D9B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193119-93B2-A349-AA4D-489CF97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08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99313-6A7C-E449-B7BB-DF095121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1CAFE-D4D4-9647-B8BE-15310A75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A1ED7-9793-2A4E-8F53-330776D7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60818C-6C08-2F41-AD8E-6BC6C4B5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B3975A-48B1-F341-91BA-A1CBFAF9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88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ADDFC-0982-5441-BBDB-B97DE268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9E550-B666-1F41-9323-6A9081B2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EB927-6DA6-0C49-A437-3AED1139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5A489-79CC-C445-B87F-547EE681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30A33-B162-7542-B438-D76B83FD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41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E172B-CF38-6240-A618-C827523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274D6-8ED9-CB40-A377-8BA8EAE49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6D1C15-070A-464A-B666-581659233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EFF8B-BC20-614F-8809-49511892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B4FC0-5B09-4845-96C4-1BA63F97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4F1376-74E5-4743-B1A9-A2ED18A7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57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89214-9DAF-374C-9DA7-3FF8106A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23D143-1D95-D942-BDB1-4AF8923C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ED141-3E95-694F-9D03-2E4FBDE1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009F77-2762-9F47-9511-C974246FA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9E8236-279D-294B-867F-E1FD62459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9B0F5F-2D73-E443-9679-2386427D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2B374A-15FC-9946-A234-2306245B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53CB1-0578-AF4C-9E43-72C50987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74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6694C-02FA-B74E-B054-683B0AC2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4C9898-5DA7-404F-B86A-4F8D2F90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73BAC4-C1ED-A647-9B68-AC9B8F17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F38955-FCD1-9E48-8981-78DBE99F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5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8B0B2E-2408-9D43-A9FF-933C49A1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3BD20A-1CD4-BC4D-AA83-41BAD7A0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A9D361-2759-3143-A841-79F24947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3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4F1A5-43D2-584E-852B-04E33E50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75B51-DCBC-C44D-90FD-6225AB2A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671E6E-79D9-BC45-8B0D-2599CFE11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2F89D-3F9A-0242-AB93-35FBD438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FFBC0-6842-AC42-A99D-B9202EBE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F5607A-FAB5-A540-B85C-4ADF71E6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62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E087B-8350-F043-A91D-1F2942F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5DF972-D01A-1740-B728-B7BC4057C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C700B-0F8C-734B-94B8-0467FC3B9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55AC1E-28A8-3346-A66A-D5AE9ADB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5FF96A-F78A-9049-A1E9-4E146541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2F7A6-A988-8B40-8454-E37E210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7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F3D61B-09F9-474A-9807-F0CFE4EE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A01C8-2750-E446-8305-7D88F184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18428-FD63-8843-B6DC-772222D78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09953-760D-6E41-96B4-DC73BEDEA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6A7EF-CD81-D04B-AAD7-D59741F0F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83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AB4C09-79AF-9243-8AEF-9F06F0AD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Forma de Contratación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0899C-05FE-2ACE-95F1-D16DE35721AB}"/>
              </a:ext>
            </a:extLst>
          </p:cNvPr>
          <p:cNvSpPr txBox="1"/>
          <p:nvPr/>
        </p:nvSpPr>
        <p:spPr>
          <a:xfrm>
            <a:off x="2923969" y="2723667"/>
            <a:ext cx="602800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atang" panose="02030600000101010101" pitchFamily="18" charset="-127"/>
                <a:ea typeface="Batang" panose="02030600000101010101" pitchFamily="18" charset="-127"/>
              </a:rPr>
              <a:t>Formas de acceder: </a:t>
            </a:r>
          </a:p>
          <a:p>
            <a:pPr algn="just"/>
            <a:endParaRPr lang="es-MX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3" algn="just"/>
            <a:r>
              <a:rPr lang="es-ES" u="sng" dirty="0">
                <a:latin typeface="Batang" panose="02030600000101010101" pitchFamily="18" charset="-127"/>
                <a:ea typeface="Batang" panose="02030600000101010101" pitchFamily="18" charset="-127"/>
              </a:rPr>
              <a:t>Incorporación voluntaria.</a:t>
            </a:r>
          </a:p>
          <a:p>
            <a:pPr lvl="3" algn="just"/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Trabajadores en industrias familiares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Prestadores de servicios independientes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Ejidatarios, comuneros, colonos y pequeños propietarios.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Los patrones personas físicas.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Otros.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78734DC-5A29-A164-48B4-0AE393096A0D}"/>
              </a:ext>
            </a:extLst>
          </p:cNvPr>
          <p:cNvGrpSpPr/>
          <p:nvPr/>
        </p:nvGrpSpPr>
        <p:grpSpPr>
          <a:xfrm>
            <a:off x="9276924" y="2932849"/>
            <a:ext cx="2097247" cy="2525856"/>
            <a:chOff x="1213" y="1147"/>
            <a:chExt cx="2950270" cy="2950269"/>
          </a:xfrm>
        </p:grpSpPr>
        <p:sp>
          <p:nvSpPr>
            <p:cNvPr id="8" name="Flecha: hacia arriba 7">
              <a:extLst>
                <a:ext uri="{FF2B5EF4-FFF2-40B4-BE49-F238E27FC236}">
                  <a16:creationId xmlns:a16="http://schemas.microsoft.com/office/drawing/2014/main" id="{409D88AE-1FC9-41F4-02E1-1D210AA4ECD6}"/>
                </a:ext>
              </a:extLst>
            </p:cNvPr>
            <p:cNvSpPr/>
            <p:nvPr/>
          </p:nvSpPr>
          <p:spPr>
            <a:xfrm rot="16200000">
              <a:off x="1213" y="1147"/>
              <a:ext cx="2950269" cy="29502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5F09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echa: hacia arriba 4">
              <a:extLst>
                <a:ext uri="{FF2B5EF4-FFF2-40B4-BE49-F238E27FC236}">
                  <a16:creationId xmlns:a16="http://schemas.microsoft.com/office/drawing/2014/main" id="{B60F1E9D-1065-1AC6-7B39-6794246BAFDE}"/>
                </a:ext>
              </a:extLst>
            </p:cNvPr>
            <p:cNvSpPr txBox="1"/>
            <p:nvPr/>
          </p:nvSpPr>
          <p:spPr>
            <a:xfrm rot="21600000">
              <a:off x="517511" y="738713"/>
              <a:ext cx="2433972" cy="1475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kern="1200" dirty="0">
                  <a:latin typeface="Tisa Offc Serif Pro" panose="02010504030101020102" pitchFamily="2" charset="0"/>
                </a:rPr>
                <a:t>Régimen Obligatorio.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91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Forma de Contratación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0899C-05FE-2ACE-95F1-D16DE35721AB}"/>
              </a:ext>
            </a:extLst>
          </p:cNvPr>
          <p:cNvSpPr txBox="1"/>
          <p:nvPr/>
        </p:nvSpPr>
        <p:spPr>
          <a:xfrm>
            <a:off x="2923969" y="2723667"/>
            <a:ext cx="59021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atang" panose="02030600000101010101" pitchFamily="18" charset="-127"/>
                <a:ea typeface="Batang" panose="02030600000101010101" pitchFamily="18" charset="-127"/>
              </a:rPr>
              <a:t>Formas de acceder: </a:t>
            </a:r>
          </a:p>
          <a:p>
            <a:pPr algn="just"/>
            <a:endParaRPr lang="es-MX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3" algn="just"/>
            <a:r>
              <a:rPr lang="es-ES" u="sng" dirty="0">
                <a:latin typeface="Amasis MT Pro Light" panose="02040304050005020304" pitchFamily="18" charset="0"/>
              </a:rPr>
              <a:t>Continuación voluntaria</a:t>
            </a:r>
          </a:p>
          <a:p>
            <a:pPr lvl="3" algn="just"/>
            <a:endParaRPr lang="es-ES" dirty="0">
              <a:latin typeface="Amasis MT Pro Light" panose="02040304050005020304" pitchFamily="18" charset="0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masis MT Pro Light" panose="02040304050005020304" pitchFamily="18" charset="0"/>
              </a:rPr>
              <a:t>Para aquellas personas que </a:t>
            </a:r>
            <a:r>
              <a:rPr lang="es-ES" u="sng" dirty="0">
                <a:latin typeface="Amasis MT Pro Light" panose="02040304050005020304" pitchFamily="18" charset="0"/>
              </a:rPr>
              <a:t>ya han estado cotizando </a:t>
            </a:r>
            <a:r>
              <a:rPr lang="es-ES" dirty="0">
                <a:latin typeface="Amasis MT Pro Light" panose="02040304050005020304" pitchFamily="18" charset="0"/>
              </a:rPr>
              <a:t>en el Seguro Social en el </a:t>
            </a:r>
            <a:r>
              <a:rPr lang="es-ES" u="sng" dirty="0">
                <a:latin typeface="Amasis MT Pro Light" panose="02040304050005020304" pitchFamily="18" charset="0"/>
              </a:rPr>
              <a:t>Régimen Obligatorio.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10A9BC0-E355-AB20-61E9-862088EAF39B}"/>
              </a:ext>
            </a:extLst>
          </p:cNvPr>
          <p:cNvGrpSpPr/>
          <p:nvPr/>
        </p:nvGrpSpPr>
        <p:grpSpPr>
          <a:xfrm>
            <a:off x="9276924" y="2932849"/>
            <a:ext cx="2097247" cy="2525856"/>
            <a:chOff x="1213" y="1147"/>
            <a:chExt cx="2950270" cy="2950269"/>
          </a:xfrm>
        </p:grpSpPr>
        <p:sp>
          <p:nvSpPr>
            <p:cNvPr id="8" name="Flecha: hacia arriba 7">
              <a:extLst>
                <a:ext uri="{FF2B5EF4-FFF2-40B4-BE49-F238E27FC236}">
                  <a16:creationId xmlns:a16="http://schemas.microsoft.com/office/drawing/2014/main" id="{B7B55A82-991B-88D2-F762-E62292CF9B4C}"/>
                </a:ext>
              </a:extLst>
            </p:cNvPr>
            <p:cNvSpPr/>
            <p:nvPr/>
          </p:nvSpPr>
          <p:spPr>
            <a:xfrm rot="16200000">
              <a:off x="1213" y="1147"/>
              <a:ext cx="2950269" cy="29502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5F09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echa: hacia arriba 4">
              <a:extLst>
                <a:ext uri="{FF2B5EF4-FFF2-40B4-BE49-F238E27FC236}">
                  <a16:creationId xmlns:a16="http://schemas.microsoft.com/office/drawing/2014/main" id="{B2A1F132-7761-CB49-D708-B864BD7C1C8C}"/>
                </a:ext>
              </a:extLst>
            </p:cNvPr>
            <p:cNvSpPr txBox="1"/>
            <p:nvPr/>
          </p:nvSpPr>
          <p:spPr>
            <a:xfrm rot="21600000">
              <a:off x="517511" y="738713"/>
              <a:ext cx="2433972" cy="1475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kern="1200" dirty="0">
                  <a:latin typeface="Tisa Offc Serif Pro" panose="02010504030101020102" pitchFamily="2" charset="0"/>
                </a:rPr>
                <a:t>Régimen Obligatorio.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78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7D9631B-04A9-DFC2-D243-D75948281D2F}"/>
              </a:ext>
            </a:extLst>
          </p:cNvPr>
          <p:cNvGrpSpPr/>
          <p:nvPr/>
        </p:nvGrpSpPr>
        <p:grpSpPr>
          <a:xfrm>
            <a:off x="9276925" y="2924884"/>
            <a:ext cx="2097247" cy="2525856"/>
            <a:chOff x="1213" y="1147"/>
            <a:chExt cx="2950270" cy="2950269"/>
          </a:xfrm>
          <a:solidFill>
            <a:srgbClr val="C00000"/>
          </a:solidFill>
        </p:grpSpPr>
        <p:sp>
          <p:nvSpPr>
            <p:cNvPr id="13" name="Flecha: hacia arriba 12">
              <a:extLst>
                <a:ext uri="{FF2B5EF4-FFF2-40B4-BE49-F238E27FC236}">
                  <a16:creationId xmlns:a16="http://schemas.microsoft.com/office/drawing/2014/main" id="{F2F78B0C-68D7-2870-F45C-8FF2E315B903}"/>
                </a:ext>
              </a:extLst>
            </p:cNvPr>
            <p:cNvSpPr/>
            <p:nvPr/>
          </p:nvSpPr>
          <p:spPr>
            <a:xfrm rot="16200000">
              <a:off x="1213" y="1147"/>
              <a:ext cx="2950269" cy="2950269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echa: hacia arriba 4">
              <a:extLst>
                <a:ext uri="{FF2B5EF4-FFF2-40B4-BE49-F238E27FC236}">
                  <a16:creationId xmlns:a16="http://schemas.microsoft.com/office/drawing/2014/main" id="{5CE43A16-E05A-AC0E-1F9D-120D684240C3}"/>
                </a:ext>
              </a:extLst>
            </p:cNvPr>
            <p:cNvSpPr txBox="1"/>
            <p:nvPr/>
          </p:nvSpPr>
          <p:spPr>
            <a:xfrm rot="21600000">
              <a:off x="517511" y="738713"/>
              <a:ext cx="2433972" cy="1475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kern="1200" dirty="0"/>
                <a:t>Régimen </a:t>
              </a:r>
              <a:r>
                <a:rPr lang="es-MX" sz="1600" kern="1200" dirty="0"/>
                <a:t>VOLUNTARIO</a:t>
              </a:r>
              <a:endParaRPr lang="es-MX" sz="2000" kern="120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4507711" y="1004536"/>
            <a:ext cx="2369496" cy="832404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Cobertura</a:t>
            </a:r>
          </a:p>
        </p:txBody>
      </p:sp>
      <p:graphicFrame>
        <p:nvGraphicFramePr>
          <p:cNvPr id="11" name="4 Diagrama">
            <a:extLst>
              <a:ext uri="{FF2B5EF4-FFF2-40B4-BE49-F238E27FC236}">
                <a16:creationId xmlns:a16="http://schemas.microsoft.com/office/drawing/2014/main" id="{B7968294-5C4A-7262-E762-4574F2E79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902532"/>
              </p:ext>
            </p:extLst>
          </p:nvPr>
        </p:nvGraphicFramePr>
        <p:xfrm>
          <a:off x="2992015" y="2181181"/>
          <a:ext cx="6284909" cy="383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314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Forma de Contratación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0899C-05FE-2ACE-95F1-D16DE35721AB}"/>
              </a:ext>
            </a:extLst>
          </p:cNvPr>
          <p:cNvSpPr txBox="1"/>
          <p:nvPr/>
        </p:nvSpPr>
        <p:spPr>
          <a:xfrm>
            <a:off x="2923969" y="2723667"/>
            <a:ext cx="610116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atang" panose="02030600000101010101" pitchFamily="18" charset="-127"/>
                <a:ea typeface="Batang" panose="02030600000101010101" pitchFamily="18" charset="-127"/>
              </a:rPr>
              <a:t>Formas de acceder: </a:t>
            </a:r>
          </a:p>
          <a:p>
            <a:pPr algn="just"/>
            <a:endParaRPr lang="es-MX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3" algn="just"/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Seguro de salud para la familia</a:t>
            </a:r>
          </a:p>
          <a:p>
            <a:pPr lvl="3" algn="just"/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Asegurado.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Núcleo familiar.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Familiares adicionales.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Batang" panose="02030600000101010101" pitchFamily="18" charset="-127"/>
                <a:ea typeface="Batang" panose="02030600000101010101" pitchFamily="18" charset="-127"/>
              </a:rPr>
              <a:t>Persona ajena sin familia.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E59036-C7BF-8C7D-AAC3-9DE23F12BF83}"/>
              </a:ext>
            </a:extLst>
          </p:cNvPr>
          <p:cNvGrpSpPr/>
          <p:nvPr/>
        </p:nvGrpSpPr>
        <p:grpSpPr>
          <a:xfrm>
            <a:off x="9276925" y="2924884"/>
            <a:ext cx="2097247" cy="2525856"/>
            <a:chOff x="1213" y="1147"/>
            <a:chExt cx="2950270" cy="2950269"/>
          </a:xfrm>
          <a:solidFill>
            <a:srgbClr val="C00000"/>
          </a:solidFill>
        </p:grpSpPr>
        <p:sp>
          <p:nvSpPr>
            <p:cNvPr id="8" name="Flecha: hacia arriba 7">
              <a:extLst>
                <a:ext uri="{FF2B5EF4-FFF2-40B4-BE49-F238E27FC236}">
                  <a16:creationId xmlns:a16="http://schemas.microsoft.com/office/drawing/2014/main" id="{264CEE03-F767-5BD3-47EB-358ACAFCF71E}"/>
                </a:ext>
              </a:extLst>
            </p:cNvPr>
            <p:cNvSpPr/>
            <p:nvPr/>
          </p:nvSpPr>
          <p:spPr>
            <a:xfrm rot="16200000">
              <a:off x="1213" y="1147"/>
              <a:ext cx="2950269" cy="2950269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echa: hacia arriba 4">
              <a:extLst>
                <a:ext uri="{FF2B5EF4-FFF2-40B4-BE49-F238E27FC236}">
                  <a16:creationId xmlns:a16="http://schemas.microsoft.com/office/drawing/2014/main" id="{D9FA2B12-DBC0-8DF5-37D3-BE52EAB6DF61}"/>
                </a:ext>
              </a:extLst>
            </p:cNvPr>
            <p:cNvSpPr txBox="1"/>
            <p:nvPr/>
          </p:nvSpPr>
          <p:spPr>
            <a:xfrm rot="21600000">
              <a:off x="517511" y="738713"/>
              <a:ext cx="2433972" cy="1475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kern="1200" dirty="0"/>
                <a:t>Régimen </a:t>
              </a:r>
              <a:r>
                <a:rPr lang="es-MX" sz="1600" kern="1200" dirty="0"/>
                <a:t>VOLUNTARIO</a:t>
              </a:r>
              <a:endParaRPr lang="es-MX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880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Forma de Contratación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0899C-05FE-2ACE-95F1-D16DE35721AB}"/>
              </a:ext>
            </a:extLst>
          </p:cNvPr>
          <p:cNvSpPr txBox="1"/>
          <p:nvPr/>
        </p:nvSpPr>
        <p:spPr>
          <a:xfrm>
            <a:off x="2923969" y="2723667"/>
            <a:ext cx="6101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atang" panose="02030600000101010101" pitchFamily="18" charset="-127"/>
                <a:ea typeface="Batang" panose="02030600000101010101" pitchFamily="18" charset="-127"/>
              </a:rPr>
              <a:t>Costos.</a:t>
            </a:r>
          </a:p>
          <a:p>
            <a:pPr algn="just"/>
            <a:endParaRPr lang="es-MX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6E59036-C7BF-8C7D-AAC3-9DE23F12BF83}"/>
              </a:ext>
            </a:extLst>
          </p:cNvPr>
          <p:cNvGrpSpPr/>
          <p:nvPr/>
        </p:nvGrpSpPr>
        <p:grpSpPr>
          <a:xfrm>
            <a:off x="9276925" y="2924884"/>
            <a:ext cx="2097247" cy="2525856"/>
            <a:chOff x="1213" y="1147"/>
            <a:chExt cx="2950270" cy="2950269"/>
          </a:xfrm>
          <a:solidFill>
            <a:srgbClr val="C00000"/>
          </a:solidFill>
        </p:grpSpPr>
        <p:sp>
          <p:nvSpPr>
            <p:cNvPr id="8" name="Flecha: hacia arriba 7">
              <a:extLst>
                <a:ext uri="{FF2B5EF4-FFF2-40B4-BE49-F238E27FC236}">
                  <a16:creationId xmlns:a16="http://schemas.microsoft.com/office/drawing/2014/main" id="{264CEE03-F767-5BD3-47EB-358ACAFCF71E}"/>
                </a:ext>
              </a:extLst>
            </p:cNvPr>
            <p:cNvSpPr/>
            <p:nvPr/>
          </p:nvSpPr>
          <p:spPr>
            <a:xfrm rot="16200000">
              <a:off x="1213" y="1147"/>
              <a:ext cx="2950269" cy="2950269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echa: hacia arriba 4">
              <a:extLst>
                <a:ext uri="{FF2B5EF4-FFF2-40B4-BE49-F238E27FC236}">
                  <a16:creationId xmlns:a16="http://schemas.microsoft.com/office/drawing/2014/main" id="{D9FA2B12-DBC0-8DF5-37D3-BE52EAB6DF61}"/>
                </a:ext>
              </a:extLst>
            </p:cNvPr>
            <p:cNvSpPr txBox="1"/>
            <p:nvPr/>
          </p:nvSpPr>
          <p:spPr>
            <a:xfrm rot="21600000">
              <a:off x="517511" y="738713"/>
              <a:ext cx="2433972" cy="1475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kern="1200" dirty="0"/>
                <a:t>Régimen </a:t>
              </a:r>
              <a:r>
                <a:rPr lang="es-MX" sz="1600" kern="1200" dirty="0"/>
                <a:t>VOLUNTARIO</a:t>
              </a:r>
              <a:endParaRPr lang="es-MX" sz="2000" kern="1200" dirty="0"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AD2056-2680-1CBA-C848-A5809762D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55487"/>
              </p:ext>
            </p:extLst>
          </p:nvPr>
        </p:nvGraphicFramePr>
        <p:xfrm>
          <a:off x="3116198" y="3445381"/>
          <a:ext cx="5429252" cy="2407920"/>
        </p:xfrm>
        <a:graphic>
          <a:graphicData uri="http://schemas.openxmlformats.org/drawingml/2006/table">
            <a:tbl>
              <a:tblPr/>
              <a:tblGrid>
                <a:gridCol w="1357313">
                  <a:extLst>
                    <a:ext uri="{9D8B030D-6E8A-4147-A177-3AD203B41FA5}">
                      <a16:colId xmlns:a16="http://schemas.microsoft.com/office/drawing/2014/main" val="1416865825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190630866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3191377129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3171592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Grupo de Edad</a:t>
                      </a:r>
                    </a:p>
                  </a:txBody>
                  <a:tcPr marL="76200" marR="762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Cuotas</a:t>
                      </a:r>
                    </a:p>
                  </a:txBody>
                  <a:tcPr marL="76200" marR="762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Grupo de Edad</a:t>
                      </a:r>
                    </a:p>
                  </a:txBody>
                  <a:tcPr marL="76200" marR="762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Cuotas</a:t>
                      </a:r>
                    </a:p>
                  </a:txBody>
                  <a:tcPr marL="76200" marR="76200" marT="76200" marB="762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29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0-19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$ 6,850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50-59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$ 11,000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82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20-29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$ 8,500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60-69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$ 15,300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508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30-39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$ 9,150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70-79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$ 15,900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55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40-49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$ 10,600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>
                          <a:effectLst/>
                          <a:latin typeface="Amasis MT Pro Light" panose="02040304050005020304" pitchFamily="18" charset="0"/>
                        </a:rPr>
                        <a:t>80 y más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dirty="0">
                          <a:effectLst/>
                          <a:latin typeface="Amasis MT Pro Light" panose="02040304050005020304" pitchFamily="18" charset="0"/>
                        </a:rPr>
                        <a:t>$ 16,450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60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44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PROGRAMAS PILOTO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0899C-05FE-2ACE-95F1-D16DE35721AB}"/>
              </a:ext>
            </a:extLst>
          </p:cNvPr>
          <p:cNvSpPr txBox="1"/>
          <p:nvPr/>
        </p:nvSpPr>
        <p:spPr>
          <a:xfrm>
            <a:off x="2923969" y="2723667"/>
            <a:ext cx="61011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Batang" panose="02030600000101010101" pitchFamily="18" charset="-127"/>
                <a:ea typeface="Batang" panose="02030600000101010101" pitchFamily="18" charset="-127"/>
              </a:rPr>
              <a:t>Personas Trabajadoras del Hogar.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Batang" panose="02030600000101010101" pitchFamily="18" charset="-127"/>
                <a:ea typeface="Batang" panose="02030600000101010101" pitchFamily="18" charset="-127"/>
              </a:rPr>
              <a:t>Personas Trabajadoras Independientes </a:t>
            </a: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</a:rPr>
              <a:t>brinda un esquema de </a:t>
            </a:r>
            <a:r>
              <a:rPr lang="es-MX" u="sng" dirty="0">
                <a:latin typeface="Batang" panose="02030600000101010101" pitchFamily="18" charset="-127"/>
                <a:ea typeface="Batang" panose="02030600000101010101" pitchFamily="18" charset="-127"/>
              </a:rPr>
              <a:t>aseguramiento similar al otorgado a trabajadores del régimen obligatorio</a:t>
            </a:r>
            <a:endParaRPr lang="es-ES" u="sng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422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INFONAVIT</a:t>
            </a:r>
            <a:endParaRPr lang="es-MX" sz="3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GENERALIDADES</a:t>
            </a:r>
          </a:p>
        </p:txBody>
      </p:sp>
      <p:pic>
        <p:nvPicPr>
          <p:cNvPr id="7" name="Picture 6" descr="INFONAVIT SIN FRONTERAS | Instituto de los Mexicanos en el Exterior |  Gobierno | gob.mx">
            <a:extLst>
              <a:ext uri="{FF2B5EF4-FFF2-40B4-BE49-F238E27FC236}">
                <a16:creationId xmlns:a16="http://schemas.microsoft.com/office/drawing/2014/main" id="{C0505BB9-FD81-EBC2-A073-92DD415B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1" y="134251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6569801-AAA9-7F2F-62D4-B80342ED9681}"/>
              </a:ext>
            </a:extLst>
          </p:cNvPr>
          <p:cNvSpPr txBox="1"/>
          <p:nvPr/>
        </p:nvSpPr>
        <p:spPr>
          <a:xfrm>
            <a:off x="3306844" y="2026845"/>
            <a:ext cx="1539476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latin typeface="Batang" panose="020B0503020000020004" pitchFamily="18" charset="-127"/>
                <a:ea typeface="Batang" panose="020B0503020000020004" pitchFamily="18" charset="-127"/>
              </a:rPr>
              <a:t>Intereses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53927B-E8D8-CCF1-760C-E7E85AECDCEF}"/>
              </a:ext>
            </a:extLst>
          </p:cNvPr>
          <p:cNvSpPr txBox="1"/>
          <p:nvPr/>
        </p:nvSpPr>
        <p:spPr>
          <a:xfrm>
            <a:off x="4597589" y="3483696"/>
            <a:ext cx="1847664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C0000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Hipoteca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A458E6-2B8C-6F3C-4F54-2C746B1A3DBD}"/>
              </a:ext>
            </a:extLst>
          </p:cNvPr>
          <p:cNvSpPr txBox="1"/>
          <p:nvPr/>
        </p:nvSpPr>
        <p:spPr>
          <a:xfrm>
            <a:off x="2811681" y="5443175"/>
            <a:ext cx="2709740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C00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Vivienda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2C2112-7157-217C-1C29-8C0AAFF0474C}"/>
              </a:ext>
            </a:extLst>
          </p:cNvPr>
          <p:cNvSpPr txBox="1"/>
          <p:nvPr/>
        </p:nvSpPr>
        <p:spPr>
          <a:xfrm>
            <a:off x="5932980" y="5448493"/>
            <a:ext cx="2709740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008E4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Pagos de Crédito</a:t>
            </a:r>
          </a:p>
        </p:txBody>
      </p:sp>
    </p:spTree>
    <p:extLst>
      <p:ext uri="{BB962C8B-B14F-4D97-AF65-F5344CB8AC3E}">
        <p14:creationId xmlns:p14="http://schemas.microsoft.com/office/powerpoint/2010/main" val="40053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INFONAVIT</a:t>
            </a:r>
            <a:endParaRPr lang="es-MX" sz="3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GENERALIDADES</a:t>
            </a:r>
          </a:p>
        </p:txBody>
      </p:sp>
      <p:pic>
        <p:nvPicPr>
          <p:cNvPr id="7" name="Picture 6" descr="INFONAVIT SIN FRONTERAS | Instituto de los Mexicanos en el Exterior |  Gobierno | gob.mx">
            <a:extLst>
              <a:ext uri="{FF2B5EF4-FFF2-40B4-BE49-F238E27FC236}">
                <a16:creationId xmlns:a16="http://schemas.microsoft.com/office/drawing/2014/main" id="{C0505BB9-FD81-EBC2-A073-92DD415B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1" y="134251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9F3706FC-A76D-9184-BBD0-F3496DC2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386" y="2232479"/>
            <a:ext cx="8227834" cy="4271933"/>
          </a:xfrm>
        </p:spPr>
        <p:txBody>
          <a:bodyPr anchor="t" anchorCtr="0"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1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1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360B2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NATURALEZA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360B2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OBJETO DEL INSTITUTO.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rgbClr val="360B2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FINALIDAD DE LAS APORTACIONES PATRONALES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1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1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1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>
              <a:solidFill>
                <a:srgbClr val="360B23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405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INFONAVIT</a:t>
            </a:r>
            <a:endParaRPr lang="es-MX" sz="3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28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LOS CRÉDITOS Y SU PAGO</a:t>
            </a:r>
          </a:p>
        </p:txBody>
      </p:sp>
      <p:pic>
        <p:nvPicPr>
          <p:cNvPr id="7" name="Picture 6" descr="INFONAVIT SIN FRONTERAS | Instituto de los Mexicanos en el Exterior |  Gobierno | gob.mx">
            <a:extLst>
              <a:ext uri="{FF2B5EF4-FFF2-40B4-BE49-F238E27FC236}">
                <a16:creationId xmlns:a16="http://schemas.microsoft.com/office/drawing/2014/main" id="{C0505BB9-FD81-EBC2-A073-92DD415B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1" y="134251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C6BB0FF-D5D1-CC3E-6200-5F142A23408E}"/>
              </a:ext>
            </a:extLst>
          </p:cNvPr>
          <p:cNvSpPr txBox="1"/>
          <p:nvPr/>
        </p:nvSpPr>
        <p:spPr>
          <a:xfrm>
            <a:off x="1929384" y="2076041"/>
            <a:ext cx="849471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CRÉDITOS DE VIVIENDA</a:t>
            </a:r>
          </a:p>
          <a:p>
            <a:pPr algn="just"/>
            <a:endParaRPr lang="es-MX" sz="2000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LÍNEA 1: </a:t>
            </a:r>
            <a:r>
              <a:rPr lang="es-MX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Construcción de conjuntos habitacionales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LÍNEA 2: </a:t>
            </a:r>
            <a:r>
              <a:rPr lang="es-MX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Adquisición de vivienda</a:t>
            </a:r>
            <a:endParaRPr lang="es-MX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LÍNEA 3: </a:t>
            </a:r>
            <a:r>
              <a:rPr lang="es-MX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Construcción de Vivienda</a:t>
            </a:r>
            <a:endParaRPr lang="es-MX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LÍNEA 4: </a:t>
            </a:r>
            <a:r>
              <a:rPr lang="es-MX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Reparación, ampliación o mejoras</a:t>
            </a:r>
            <a:endParaRPr lang="es-MX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LÍNEA 5: </a:t>
            </a:r>
            <a:r>
              <a:rPr lang="es-MX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Pago de pasivos</a:t>
            </a:r>
            <a:endParaRPr lang="es-MX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algn="just"/>
            <a:endParaRPr lang="es-MX" sz="2000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AMORTIZACIONES ( NATURALEZA FISCAL)</a:t>
            </a:r>
          </a:p>
        </p:txBody>
      </p:sp>
    </p:spTree>
    <p:extLst>
      <p:ext uri="{BB962C8B-B14F-4D97-AF65-F5344CB8AC3E}">
        <p14:creationId xmlns:p14="http://schemas.microsoft.com/office/powerpoint/2010/main" val="381838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INFONAVIT</a:t>
            </a:r>
            <a:endParaRPr lang="es-MX" sz="3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28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LOS CRÉDITOS Y SU PAGO</a:t>
            </a:r>
          </a:p>
        </p:txBody>
      </p:sp>
      <p:pic>
        <p:nvPicPr>
          <p:cNvPr id="7" name="Picture 6" descr="INFONAVIT SIN FRONTERAS | Instituto de los Mexicanos en el Exterior |  Gobierno | gob.mx">
            <a:extLst>
              <a:ext uri="{FF2B5EF4-FFF2-40B4-BE49-F238E27FC236}">
                <a16:creationId xmlns:a16="http://schemas.microsoft.com/office/drawing/2014/main" id="{C0505BB9-FD81-EBC2-A073-92DD415B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1" y="134251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902932-334F-CD03-C8B5-487C65ED71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672" y="1863660"/>
            <a:ext cx="8412099" cy="42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2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9520E4-B668-B645-8584-7F6693B472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VISIÓN INTEGRAL DE LA SEGURIDAD SOCIAL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5F56EEF-7D0F-C54B-BCB2-EDEE91E52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EFRAÍN SALVADOR MIRAMON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A7AC13-B84B-3546-A187-746D679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8" y="0"/>
            <a:ext cx="3187229" cy="10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2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6E764-3840-4D46-B59A-FED27C68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SEGURIDAD SOCIAL</a:t>
            </a:r>
            <a:endParaRPr lang="es-MX" sz="3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FBFE5C-746F-6260-2CEB-98BD9CFEEB3F}"/>
              </a:ext>
            </a:extLst>
          </p:cNvPr>
          <p:cNvSpPr txBox="1"/>
          <p:nvPr/>
        </p:nvSpPr>
        <p:spPr>
          <a:xfrm>
            <a:off x="1940052" y="902363"/>
            <a:ext cx="61219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masis MT Pro Light" panose="02040304050005020304" pitchFamily="18" charset="0"/>
              </a:rPr>
              <a:t>Opiniones sobre el conocimiento de las Leyes de Seguridad Social.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masis MT Pro Light" panose="02040304050005020304" pitchFamily="18" charset="0"/>
              </a:rPr>
              <a:t>¿Qué es la seguridad social?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masis MT Pro Light" panose="02040304050005020304" pitchFamily="18" charset="0"/>
              </a:rPr>
              <a:t>¿Por qué la existencia de la </a:t>
            </a:r>
            <a:r>
              <a:rPr lang="es-MX" i="1" dirty="0">
                <a:latin typeface="Amasis MT Pro Light" panose="02040304050005020304" pitchFamily="18" charset="0"/>
              </a:rPr>
              <a:t>Ley del Seguro Social</a:t>
            </a:r>
            <a:r>
              <a:rPr lang="es-MX" dirty="0">
                <a:latin typeface="Amasis MT Pro Light" panose="02040304050005020304" pitchFamily="18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masis MT Pro Light" panose="02040304050005020304" pitchFamily="18" charset="0"/>
              </a:rPr>
              <a:t>¿Por qué la existencia de la </a:t>
            </a:r>
            <a:r>
              <a:rPr lang="es-MX" i="1" dirty="0">
                <a:latin typeface="Amasis MT Pro Light" panose="02040304050005020304" pitchFamily="18" charset="0"/>
              </a:rPr>
              <a:t>Ley del INFONAVIT</a:t>
            </a:r>
            <a:r>
              <a:rPr lang="es-MX" dirty="0">
                <a:latin typeface="Amasis MT Pro Light" panose="02040304050005020304" pitchFamily="18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masis MT Pro Light" panose="020403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masis MT Pro Light" panose="02040304050005020304" pitchFamily="18" charset="0"/>
            </a:endParaRPr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4" y="429260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ONAVIT SIN FRONTERAS | Instituto de los Mexicanos en el Exterior |  Gobierno | gob.mx">
            <a:extLst>
              <a:ext uri="{FF2B5EF4-FFF2-40B4-BE49-F238E27FC236}">
                <a16:creationId xmlns:a16="http://schemas.microsoft.com/office/drawing/2014/main" id="{A733D5A6-FE7B-4EB7-A5A9-2000BE49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77" y="4154493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9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EF6E28-0D99-0CFC-0F74-5532F400506F}"/>
              </a:ext>
            </a:extLst>
          </p:cNvPr>
          <p:cNvSpPr txBox="1"/>
          <p:nvPr/>
        </p:nvSpPr>
        <p:spPr>
          <a:xfrm>
            <a:off x="3243479" y="1828801"/>
            <a:ext cx="1020851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latin typeface="Batang" panose="020B0503020000020004" pitchFamily="18" charset="-127"/>
                <a:ea typeface="Batang" panose="020B0503020000020004" pitchFamily="18" charset="-127"/>
              </a:rPr>
              <a:t>Riesgo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1636BE-1569-6314-7741-C8B87834D2DA}"/>
              </a:ext>
            </a:extLst>
          </p:cNvPr>
          <p:cNvSpPr txBox="1"/>
          <p:nvPr/>
        </p:nvSpPr>
        <p:spPr>
          <a:xfrm>
            <a:off x="5660145" y="1828497"/>
            <a:ext cx="1847664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FF000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Contingencia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850A4F-6C2C-EDC2-A037-DADE04BE7B40}"/>
              </a:ext>
            </a:extLst>
          </p:cNvPr>
          <p:cNvSpPr txBox="1"/>
          <p:nvPr/>
        </p:nvSpPr>
        <p:spPr>
          <a:xfrm>
            <a:off x="2129352" y="3331784"/>
            <a:ext cx="1847664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Cobertura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8601A2-5315-0FE0-3497-1EAAADA1858F}"/>
              </a:ext>
            </a:extLst>
          </p:cNvPr>
          <p:cNvSpPr txBox="1"/>
          <p:nvPr/>
        </p:nvSpPr>
        <p:spPr>
          <a:xfrm>
            <a:off x="4534224" y="3285652"/>
            <a:ext cx="1847664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C0000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Beneficios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69C45-CC5E-AEA6-0A37-88D5D0B1E852}"/>
              </a:ext>
            </a:extLst>
          </p:cNvPr>
          <p:cNvSpPr txBox="1"/>
          <p:nvPr/>
        </p:nvSpPr>
        <p:spPr>
          <a:xfrm>
            <a:off x="2748316" y="5245131"/>
            <a:ext cx="2709740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C00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Periodos de espera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7087CC-030B-8459-0354-6BE2DE9D5265}"/>
              </a:ext>
            </a:extLst>
          </p:cNvPr>
          <p:cNvSpPr txBox="1"/>
          <p:nvPr/>
        </p:nvSpPr>
        <p:spPr>
          <a:xfrm>
            <a:off x="5869615" y="5250449"/>
            <a:ext cx="2709740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008E4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Beneficiarios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7CA693-E82B-CC29-A736-B853C739F0E8}"/>
              </a:ext>
            </a:extLst>
          </p:cNvPr>
          <p:cNvSpPr txBox="1"/>
          <p:nvPr/>
        </p:nvSpPr>
        <p:spPr>
          <a:xfrm>
            <a:off x="7224485" y="4145251"/>
            <a:ext cx="2709740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rgbClr val="7030A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Primas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88543F-C589-0BDE-B687-88FAE7DA3744}"/>
              </a:ext>
            </a:extLst>
          </p:cNvPr>
          <p:cNvSpPr txBox="1"/>
          <p:nvPr/>
        </p:nvSpPr>
        <p:spPr>
          <a:xfrm>
            <a:off x="7224485" y="2785364"/>
            <a:ext cx="2709740" cy="60491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just"/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Deducible</a:t>
            </a:r>
          </a:p>
        </p:txBody>
      </p:sp>
    </p:spTree>
    <p:extLst>
      <p:ext uri="{BB962C8B-B14F-4D97-AF65-F5344CB8AC3E}">
        <p14:creationId xmlns:p14="http://schemas.microsoft.com/office/powerpoint/2010/main" val="228341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upo 60">
            <a:extLst>
              <a:ext uri="{FF2B5EF4-FFF2-40B4-BE49-F238E27FC236}">
                <a16:creationId xmlns:a16="http://schemas.microsoft.com/office/drawing/2014/main" id="{F8CE12E6-5D57-6C3C-7CA5-288956BE4435}"/>
              </a:ext>
            </a:extLst>
          </p:cNvPr>
          <p:cNvGrpSpPr/>
          <p:nvPr/>
        </p:nvGrpSpPr>
        <p:grpSpPr>
          <a:xfrm>
            <a:off x="1823466" y="2007323"/>
            <a:ext cx="3943350" cy="1808850"/>
            <a:chOff x="0" y="0"/>
            <a:chExt cx="3943350" cy="1808850"/>
          </a:xfrm>
          <a:noFill/>
        </p:grpSpPr>
        <p:sp>
          <p:nvSpPr>
            <p:cNvPr id="74" name="Rectángulo: una sola esquina redondeada 73">
              <a:extLst>
                <a:ext uri="{FF2B5EF4-FFF2-40B4-BE49-F238E27FC236}">
                  <a16:creationId xmlns:a16="http://schemas.microsoft.com/office/drawing/2014/main" id="{64361B30-E338-01EF-61BE-E1EB36C8273C}"/>
                </a:ext>
              </a:extLst>
            </p:cNvPr>
            <p:cNvSpPr/>
            <p:nvPr/>
          </p:nvSpPr>
          <p:spPr>
            <a:xfrm rot="16200000">
              <a:off x="1067250" y="-1067250"/>
              <a:ext cx="1808850" cy="3943350"/>
            </a:xfrm>
            <a:prstGeom prst="round1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5" name="Rectángulo: una sola esquina redondeada 4">
              <a:extLst>
                <a:ext uri="{FF2B5EF4-FFF2-40B4-BE49-F238E27FC236}">
                  <a16:creationId xmlns:a16="http://schemas.microsoft.com/office/drawing/2014/main" id="{E4E30742-8B65-F8B9-39EA-249CD3EB3B2C}"/>
                </a:ext>
              </a:extLst>
            </p:cNvPr>
            <p:cNvSpPr txBox="1"/>
            <p:nvPr/>
          </p:nvSpPr>
          <p:spPr>
            <a:xfrm rot="21600000">
              <a:off x="0" y="0"/>
              <a:ext cx="3943350" cy="1356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latin typeface="Tisa Offc Serif Pro" panose="02010504030101020102" pitchFamily="2" charset="0"/>
                </a:rPr>
                <a:t>Garantizar el derecho a la Salud</a:t>
              </a: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92F5237A-058B-FCF0-F814-3F214ABBBAE1}"/>
              </a:ext>
            </a:extLst>
          </p:cNvPr>
          <p:cNvGrpSpPr/>
          <p:nvPr/>
        </p:nvGrpSpPr>
        <p:grpSpPr>
          <a:xfrm>
            <a:off x="5766816" y="2007323"/>
            <a:ext cx="3943350" cy="1808850"/>
            <a:chOff x="3943350" y="0"/>
            <a:chExt cx="3943350" cy="1808850"/>
          </a:xfrm>
          <a:noFill/>
        </p:grpSpPr>
        <p:sp>
          <p:nvSpPr>
            <p:cNvPr id="72" name="Rectángulo: una sola esquina redondeada 71">
              <a:extLst>
                <a:ext uri="{FF2B5EF4-FFF2-40B4-BE49-F238E27FC236}">
                  <a16:creationId xmlns:a16="http://schemas.microsoft.com/office/drawing/2014/main" id="{812101C2-15C2-F7D7-E52E-815E79C4F7A7}"/>
                </a:ext>
              </a:extLst>
            </p:cNvPr>
            <p:cNvSpPr/>
            <p:nvPr/>
          </p:nvSpPr>
          <p:spPr>
            <a:xfrm>
              <a:off x="3943350" y="0"/>
              <a:ext cx="3943350" cy="1808850"/>
            </a:xfrm>
            <a:prstGeom prst="round1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73" name="Rectángulo: una sola esquina redondeada 6">
              <a:extLst>
                <a:ext uri="{FF2B5EF4-FFF2-40B4-BE49-F238E27FC236}">
                  <a16:creationId xmlns:a16="http://schemas.microsoft.com/office/drawing/2014/main" id="{CC547BEE-C8F7-337A-CE2F-9FD3BA3C07B6}"/>
                </a:ext>
              </a:extLst>
            </p:cNvPr>
            <p:cNvSpPr txBox="1"/>
            <p:nvPr/>
          </p:nvSpPr>
          <p:spPr>
            <a:xfrm>
              <a:off x="3943350" y="0"/>
              <a:ext cx="3943350" cy="1356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latin typeface="Tisa Offc Serif Pro" panose="02010504030101020102" pitchFamily="2" charset="0"/>
                </a:rPr>
                <a:t>Asistencia Médica</a:t>
              </a: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9D41362C-597C-73F1-8489-59CAFC583D18}"/>
              </a:ext>
            </a:extLst>
          </p:cNvPr>
          <p:cNvGrpSpPr/>
          <p:nvPr/>
        </p:nvGrpSpPr>
        <p:grpSpPr>
          <a:xfrm>
            <a:off x="1823466" y="3816173"/>
            <a:ext cx="3943350" cy="1808850"/>
            <a:chOff x="0" y="1808850"/>
            <a:chExt cx="3943350" cy="1808850"/>
          </a:xfrm>
          <a:noFill/>
        </p:grpSpPr>
        <p:sp>
          <p:nvSpPr>
            <p:cNvPr id="70" name="Rectángulo: una sola esquina redondeada 69">
              <a:extLst>
                <a:ext uri="{FF2B5EF4-FFF2-40B4-BE49-F238E27FC236}">
                  <a16:creationId xmlns:a16="http://schemas.microsoft.com/office/drawing/2014/main" id="{DC1F129C-9D9E-46B2-BB38-1FE30704F363}"/>
                </a:ext>
              </a:extLst>
            </p:cNvPr>
            <p:cNvSpPr/>
            <p:nvPr/>
          </p:nvSpPr>
          <p:spPr>
            <a:xfrm rot="10800000">
              <a:off x="0" y="1808850"/>
              <a:ext cx="3943350" cy="1808850"/>
            </a:xfrm>
            <a:prstGeom prst="round1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71" name="Rectángulo: una sola esquina redondeada 8">
              <a:extLst>
                <a:ext uri="{FF2B5EF4-FFF2-40B4-BE49-F238E27FC236}">
                  <a16:creationId xmlns:a16="http://schemas.microsoft.com/office/drawing/2014/main" id="{0D419DDF-4FE2-70C3-BDC5-B4CDAA8C7DAA}"/>
                </a:ext>
              </a:extLst>
            </p:cNvPr>
            <p:cNvSpPr txBox="1"/>
            <p:nvPr/>
          </p:nvSpPr>
          <p:spPr>
            <a:xfrm rot="21600000">
              <a:off x="0" y="2261062"/>
              <a:ext cx="3943350" cy="1356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latin typeface="Tisa Offc Serif Pro" panose="02010504030101020102" pitchFamily="2" charset="0"/>
                </a:rPr>
                <a:t>La protección de los medios de subsistencia y los servicios sociales necesarios para el bienestar individual y colectivo</a:t>
              </a: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A1AD3D2C-CEF6-E115-85F7-F8E549190FA6}"/>
              </a:ext>
            </a:extLst>
          </p:cNvPr>
          <p:cNvGrpSpPr/>
          <p:nvPr/>
        </p:nvGrpSpPr>
        <p:grpSpPr>
          <a:xfrm>
            <a:off x="5766816" y="3816172"/>
            <a:ext cx="3943350" cy="1808850"/>
            <a:chOff x="3943350" y="1808849"/>
            <a:chExt cx="3943350" cy="1808850"/>
          </a:xfrm>
          <a:noFill/>
        </p:grpSpPr>
        <p:sp>
          <p:nvSpPr>
            <p:cNvPr id="68" name="Rectángulo: una sola esquina redondeada 67">
              <a:extLst>
                <a:ext uri="{FF2B5EF4-FFF2-40B4-BE49-F238E27FC236}">
                  <a16:creationId xmlns:a16="http://schemas.microsoft.com/office/drawing/2014/main" id="{2B82BA48-901D-8612-AD9B-35E0521FDE60}"/>
                </a:ext>
              </a:extLst>
            </p:cNvPr>
            <p:cNvSpPr/>
            <p:nvPr/>
          </p:nvSpPr>
          <p:spPr>
            <a:xfrm rot="5400000">
              <a:off x="5010600" y="741599"/>
              <a:ext cx="1808850" cy="3943350"/>
            </a:xfrm>
            <a:prstGeom prst="round1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69" name="Rectángulo: una sola esquina redondeada 10">
              <a:extLst>
                <a:ext uri="{FF2B5EF4-FFF2-40B4-BE49-F238E27FC236}">
                  <a16:creationId xmlns:a16="http://schemas.microsoft.com/office/drawing/2014/main" id="{87E4552D-81CE-54AF-F9A1-170FE14E9504}"/>
                </a:ext>
              </a:extLst>
            </p:cNvPr>
            <p:cNvSpPr txBox="1"/>
            <p:nvPr/>
          </p:nvSpPr>
          <p:spPr>
            <a:xfrm>
              <a:off x="3943350" y="2261062"/>
              <a:ext cx="3943350" cy="1356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b="1" kern="1200" dirty="0">
                  <a:latin typeface="Tisa Offc Serif Pro" panose="02010504030101020102" pitchFamily="2" charset="0"/>
                </a:rPr>
                <a:t>Otorgamiento de una pensión</a:t>
              </a: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457A915B-3C11-2FA5-6455-419CF05A5931}"/>
              </a:ext>
            </a:extLst>
          </p:cNvPr>
          <p:cNvGrpSpPr/>
          <p:nvPr/>
        </p:nvGrpSpPr>
        <p:grpSpPr>
          <a:xfrm>
            <a:off x="4583810" y="3363960"/>
            <a:ext cx="2366010" cy="904425"/>
            <a:chOff x="2760344" y="1356637"/>
            <a:chExt cx="2366010" cy="904425"/>
          </a:xfrm>
          <a:noFill/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51D095E8-52A0-B182-8057-0F1AFC39FFA2}"/>
                </a:ext>
              </a:extLst>
            </p:cNvPr>
            <p:cNvSpPr/>
            <p:nvPr/>
          </p:nvSpPr>
          <p:spPr>
            <a:xfrm>
              <a:off x="2760344" y="1356637"/>
              <a:ext cx="2366010" cy="9044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Rectángulo: esquinas redondeadas 12">
              <a:extLst>
                <a:ext uri="{FF2B5EF4-FFF2-40B4-BE49-F238E27FC236}">
                  <a16:creationId xmlns:a16="http://schemas.microsoft.com/office/drawing/2014/main" id="{05CA1FBC-3EE2-DE1C-25DA-F89C8B193FFE}"/>
                </a:ext>
              </a:extLst>
            </p:cNvPr>
            <p:cNvSpPr txBox="1"/>
            <p:nvPr/>
          </p:nvSpPr>
          <p:spPr>
            <a:xfrm>
              <a:off x="2804494" y="1400787"/>
              <a:ext cx="2277710" cy="816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600" kern="1200" dirty="0">
                  <a:latin typeface="Tisa Offc Serif Pro" panose="02010504030101020102" pitchFamily="2" charset="0"/>
                </a:rPr>
                <a:t>Finalidad de la Seguridad 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66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2 Diagrama">
            <a:extLst>
              <a:ext uri="{FF2B5EF4-FFF2-40B4-BE49-F238E27FC236}">
                <a16:creationId xmlns:a16="http://schemas.microsoft.com/office/drawing/2014/main" id="{E08EF613-33DD-D25B-A24A-2D9410562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948774"/>
              </p:ext>
            </p:extLst>
          </p:nvPr>
        </p:nvGraphicFramePr>
        <p:xfrm>
          <a:off x="2475126" y="2234406"/>
          <a:ext cx="6434667" cy="295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D9A5F08A-B762-C710-16AC-0EF338B54EE9}"/>
              </a:ext>
            </a:extLst>
          </p:cNvPr>
          <p:cNvSpPr txBox="1"/>
          <p:nvPr/>
        </p:nvSpPr>
        <p:spPr>
          <a:xfrm>
            <a:off x="4507711" y="1004536"/>
            <a:ext cx="2369496" cy="832404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Cobertura</a:t>
            </a:r>
          </a:p>
        </p:txBody>
      </p:sp>
    </p:spTree>
    <p:extLst>
      <p:ext uri="{BB962C8B-B14F-4D97-AF65-F5344CB8AC3E}">
        <p14:creationId xmlns:p14="http://schemas.microsoft.com/office/powerpoint/2010/main" val="203407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4507711" y="1004536"/>
            <a:ext cx="2369496" cy="832404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Cobertura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F5C0F7B-47B7-CB2D-2624-4E8CC1FF8F6F}"/>
              </a:ext>
            </a:extLst>
          </p:cNvPr>
          <p:cNvGrpSpPr/>
          <p:nvPr/>
        </p:nvGrpSpPr>
        <p:grpSpPr>
          <a:xfrm>
            <a:off x="9276924" y="2932849"/>
            <a:ext cx="2097247" cy="2525856"/>
            <a:chOff x="1213" y="1147"/>
            <a:chExt cx="2950270" cy="2950269"/>
          </a:xfrm>
        </p:grpSpPr>
        <p:sp>
          <p:nvSpPr>
            <p:cNvPr id="8" name="Flecha: hacia arriba 7">
              <a:extLst>
                <a:ext uri="{FF2B5EF4-FFF2-40B4-BE49-F238E27FC236}">
                  <a16:creationId xmlns:a16="http://schemas.microsoft.com/office/drawing/2014/main" id="{BC744CC8-84DE-7972-5B4A-E5C12C0A969D}"/>
                </a:ext>
              </a:extLst>
            </p:cNvPr>
            <p:cNvSpPr/>
            <p:nvPr/>
          </p:nvSpPr>
          <p:spPr>
            <a:xfrm rot="16200000">
              <a:off x="1213" y="1147"/>
              <a:ext cx="2950269" cy="29502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5F09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echa: hacia arriba 4">
              <a:extLst>
                <a:ext uri="{FF2B5EF4-FFF2-40B4-BE49-F238E27FC236}">
                  <a16:creationId xmlns:a16="http://schemas.microsoft.com/office/drawing/2014/main" id="{DF41A18D-9FA2-0799-B723-7649A2591424}"/>
                </a:ext>
              </a:extLst>
            </p:cNvPr>
            <p:cNvSpPr txBox="1"/>
            <p:nvPr/>
          </p:nvSpPr>
          <p:spPr>
            <a:xfrm rot="21600000">
              <a:off x="517511" y="738713"/>
              <a:ext cx="2433972" cy="1475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kern="1200" dirty="0">
                  <a:latin typeface="Tisa Offc Serif Pro" panose="02010504030101020102" pitchFamily="2" charset="0"/>
                </a:rPr>
                <a:t>Régimen Obligatorio.</a:t>
              </a:r>
            </a:p>
          </p:txBody>
        </p:sp>
      </p:grpSp>
      <p:graphicFrame>
        <p:nvGraphicFramePr>
          <p:cNvPr id="10" name="4 Diagrama">
            <a:extLst>
              <a:ext uri="{FF2B5EF4-FFF2-40B4-BE49-F238E27FC236}">
                <a16:creationId xmlns:a16="http://schemas.microsoft.com/office/drawing/2014/main" id="{AE1D6459-CFB2-C855-BF84-DBFD0210D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709265"/>
              </p:ext>
            </p:extLst>
          </p:nvPr>
        </p:nvGraphicFramePr>
        <p:xfrm>
          <a:off x="2313699" y="2213791"/>
          <a:ext cx="6963224" cy="396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794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7D9631B-04A9-DFC2-D243-D75948281D2F}"/>
              </a:ext>
            </a:extLst>
          </p:cNvPr>
          <p:cNvGrpSpPr/>
          <p:nvPr/>
        </p:nvGrpSpPr>
        <p:grpSpPr>
          <a:xfrm>
            <a:off x="9276925" y="2924884"/>
            <a:ext cx="2097247" cy="2525856"/>
            <a:chOff x="1213" y="1147"/>
            <a:chExt cx="2950270" cy="2950269"/>
          </a:xfrm>
          <a:solidFill>
            <a:srgbClr val="C00000"/>
          </a:solidFill>
        </p:grpSpPr>
        <p:sp>
          <p:nvSpPr>
            <p:cNvPr id="13" name="Flecha: hacia arriba 12">
              <a:extLst>
                <a:ext uri="{FF2B5EF4-FFF2-40B4-BE49-F238E27FC236}">
                  <a16:creationId xmlns:a16="http://schemas.microsoft.com/office/drawing/2014/main" id="{F2F78B0C-68D7-2870-F45C-8FF2E315B903}"/>
                </a:ext>
              </a:extLst>
            </p:cNvPr>
            <p:cNvSpPr/>
            <p:nvPr/>
          </p:nvSpPr>
          <p:spPr>
            <a:xfrm rot="16200000">
              <a:off x="1213" y="1147"/>
              <a:ext cx="2950269" cy="2950269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echa: hacia arriba 4">
              <a:extLst>
                <a:ext uri="{FF2B5EF4-FFF2-40B4-BE49-F238E27FC236}">
                  <a16:creationId xmlns:a16="http://schemas.microsoft.com/office/drawing/2014/main" id="{5CE43A16-E05A-AC0E-1F9D-120D684240C3}"/>
                </a:ext>
              </a:extLst>
            </p:cNvPr>
            <p:cNvSpPr txBox="1"/>
            <p:nvPr/>
          </p:nvSpPr>
          <p:spPr>
            <a:xfrm rot="21600000">
              <a:off x="517511" y="738713"/>
              <a:ext cx="2433972" cy="14751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kern="1200" dirty="0"/>
                <a:t>Régimen </a:t>
              </a:r>
              <a:r>
                <a:rPr lang="es-MX" sz="1600" kern="1200" dirty="0"/>
                <a:t>VOLUNTARIO</a:t>
              </a:r>
              <a:endParaRPr lang="es-MX" sz="2000" kern="120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4507711" y="1004536"/>
            <a:ext cx="2369496" cy="832404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Cobertura</a:t>
            </a:r>
          </a:p>
        </p:txBody>
      </p:sp>
      <p:graphicFrame>
        <p:nvGraphicFramePr>
          <p:cNvPr id="11" name="4 Diagrama">
            <a:extLst>
              <a:ext uri="{FF2B5EF4-FFF2-40B4-BE49-F238E27FC236}">
                <a16:creationId xmlns:a16="http://schemas.microsoft.com/office/drawing/2014/main" id="{B7968294-5C4A-7262-E762-4574F2E79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551211"/>
              </p:ext>
            </p:extLst>
          </p:nvPr>
        </p:nvGraphicFramePr>
        <p:xfrm>
          <a:off x="2992015" y="2181181"/>
          <a:ext cx="6284909" cy="383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084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A299F7-19CA-5AD6-6061-818094E18C86}"/>
              </a:ext>
            </a:extLst>
          </p:cNvPr>
          <p:cNvSpPr txBox="1"/>
          <p:nvPr/>
        </p:nvSpPr>
        <p:spPr>
          <a:xfrm>
            <a:off x="7927848" y="128016"/>
            <a:ext cx="4164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>
                <a:latin typeface="Angsana New" panose="02020603050405020304" pitchFamily="18" charset="-34"/>
                <a:ea typeface="Roboto" pitchFamily="2" charset="0"/>
                <a:cs typeface="Angsana New" panose="02020603050405020304" pitchFamily="18" charset="-34"/>
              </a:rPr>
              <a:t>LA LEY DEL SEGURO SOCIAL</a:t>
            </a:r>
            <a:endParaRPr lang="es-MX" sz="3600" dirty="0"/>
          </a:p>
        </p:txBody>
      </p:sp>
      <p:pic>
        <p:nvPicPr>
          <p:cNvPr id="1026" name="Picture 2" descr="IMSS Logo | significado del logotipo, png, vector">
            <a:extLst>
              <a:ext uri="{FF2B5EF4-FFF2-40B4-BE49-F238E27FC236}">
                <a16:creationId xmlns:a16="http://schemas.microsoft.com/office/drawing/2014/main" id="{8FBE21C7-2F3A-A89C-1ED9-67D05DE4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86" y="2052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22346B-8075-C8D9-A873-4EB2B587F2AA}"/>
              </a:ext>
            </a:extLst>
          </p:cNvPr>
          <p:cNvSpPr txBox="1"/>
          <p:nvPr/>
        </p:nvSpPr>
        <p:spPr>
          <a:xfrm>
            <a:off x="3520440" y="979585"/>
            <a:ext cx="5230368" cy="103109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es-MX" sz="3200" dirty="0">
                <a:solidFill>
                  <a:srgbClr val="0070C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Forma de Contratación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0899C-05FE-2ACE-95F1-D16DE35721AB}"/>
              </a:ext>
            </a:extLst>
          </p:cNvPr>
          <p:cNvSpPr txBox="1"/>
          <p:nvPr/>
        </p:nvSpPr>
        <p:spPr>
          <a:xfrm>
            <a:off x="2923969" y="2723667"/>
            <a:ext cx="60975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atang" panose="02030600000101010101" pitchFamily="18" charset="-127"/>
                <a:ea typeface="Batang" panose="02030600000101010101" pitchFamily="18" charset="-127"/>
              </a:rPr>
              <a:t>Formas de acceder: </a:t>
            </a:r>
          </a:p>
          <a:p>
            <a:pPr algn="just"/>
            <a:endParaRPr lang="es-MX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3" algn="just"/>
            <a:r>
              <a:rPr lang="es-MX" u="sng" dirty="0">
                <a:latin typeface="Batang" panose="02030600000101010101" pitchFamily="18" charset="-127"/>
                <a:ea typeface="Batang" panose="02030600000101010101" pitchFamily="18" charset="-127"/>
              </a:rPr>
              <a:t>Por disposición de Ley.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endParaRPr lang="es-MX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</a:rPr>
              <a:t>Trabajadores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</a:rPr>
              <a:t>Socios cooperativistas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Batang" panose="02030600000101010101" pitchFamily="18" charset="-127"/>
                <a:ea typeface="Batang" panose="02030600000101010101" pitchFamily="18" charset="-127"/>
              </a:rPr>
              <a:t>Decreto presidencial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A2C736C-6C88-49C6-0657-4F11AD3C3DC0}"/>
              </a:ext>
            </a:extLst>
          </p:cNvPr>
          <p:cNvGrpSpPr/>
          <p:nvPr/>
        </p:nvGrpSpPr>
        <p:grpSpPr>
          <a:xfrm>
            <a:off x="9276924" y="2932849"/>
            <a:ext cx="2097247" cy="2525856"/>
            <a:chOff x="1213" y="1147"/>
            <a:chExt cx="2950270" cy="2950269"/>
          </a:xfrm>
        </p:grpSpPr>
        <p:sp>
          <p:nvSpPr>
            <p:cNvPr id="13" name="Flecha: hacia arriba 12">
              <a:extLst>
                <a:ext uri="{FF2B5EF4-FFF2-40B4-BE49-F238E27FC236}">
                  <a16:creationId xmlns:a16="http://schemas.microsoft.com/office/drawing/2014/main" id="{23E00F23-31BE-E94C-238F-2B3869040B6C}"/>
                </a:ext>
              </a:extLst>
            </p:cNvPr>
            <p:cNvSpPr/>
            <p:nvPr/>
          </p:nvSpPr>
          <p:spPr>
            <a:xfrm rot="16200000">
              <a:off x="1213" y="1147"/>
              <a:ext cx="2950269" cy="29502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5F09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lecha: hacia arriba 4">
              <a:extLst>
                <a:ext uri="{FF2B5EF4-FFF2-40B4-BE49-F238E27FC236}">
                  <a16:creationId xmlns:a16="http://schemas.microsoft.com/office/drawing/2014/main" id="{3F68DCB4-576E-D3D2-54C7-011C2A1CB4DB}"/>
                </a:ext>
              </a:extLst>
            </p:cNvPr>
            <p:cNvSpPr txBox="1"/>
            <p:nvPr/>
          </p:nvSpPr>
          <p:spPr>
            <a:xfrm rot="21600000">
              <a:off x="517511" y="738713"/>
              <a:ext cx="2433972" cy="1475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kern="1200" dirty="0">
                  <a:latin typeface="Tisa Offc Serif Pro" panose="02010504030101020102" pitchFamily="2" charset="0"/>
                </a:rPr>
                <a:t>Régimen Obligatorio.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456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472</Words>
  <Application>Microsoft Office PowerPoint</Application>
  <PresentationFormat>Panorámica</PresentationFormat>
  <Paragraphs>162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Batang</vt:lpstr>
      <vt:lpstr>Amasis MT Pro Light</vt:lpstr>
      <vt:lpstr>Angsana New</vt:lpstr>
      <vt:lpstr>Arial</vt:lpstr>
      <vt:lpstr>Calibri</vt:lpstr>
      <vt:lpstr>Calibri Light</vt:lpstr>
      <vt:lpstr>Tisa Offc Serif Pro</vt:lpstr>
      <vt:lpstr>Tema de Office</vt:lpstr>
      <vt:lpstr>Presentación de PowerPoint</vt:lpstr>
      <vt:lpstr>VISIÓN INTEGRAL DE LA SEGURIDAD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Administración Cori</dc:creator>
  <cp:lastModifiedBy>Efrain Salvador Miramon</cp:lastModifiedBy>
  <cp:revision>12</cp:revision>
  <dcterms:created xsi:type="dcterms:W3CDTF">2021-07-09T15:18:15Z</dcterms:created>
  <dcterms:modified xsi:type="dcterms:W3CDTF">2022-05-27T10:49:49Z</dcterms:modified>
</cp:coreProperties>
</file>