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378" r:id="rId3"/>
    <p:sldId id="379" r:id="rId4"/>
    <p:sldId id="380" r:id="rId5"/>
    <p:sldId id="381" r:id="rId6"/>
    <p:sldId id="382" r:id="rId7"/>
    <p:sldId id="383" r:id="rId8"/>
    <p:sldId id="384" r:id="rId9"/>
    <p:sldId id="385" r:id="rId10"/>
    <p:sldId id="390" r:id="rId11"/>
    <p:sldId id="386" r:id="rId12"/>
    <p:sldId id="387" r:id="rId13"/>
    <p:sldId id="388" r:id="rId14"/>
    <p:sldId id="389" r:id="rId15"/>
    <p:sldId id="261"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62"/>
    <p:restoredTop sz="94694"/>
  </p:normalViewPr>
  <p:slideViewPr>
    <p:cSldViewPr snapToGrid="0" snapToObjects="1">
      <p:cViewPr varScale="1">
        <p:scale>
          <a:sx n="38" d="100"/>
          <a:sy n="38" d="100"/>
        </p:scale>
        <p:origin x="42"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CF1FB-6D0F-A840-B4E1-38D07C9CC7FD}" type="datetimeFigureOut">
              <a:rPr lang="es-MX" smtClean="0"/>
              <a:t>26/07/2022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58575-8046-FC46-A5DA-9C79AA31574D}" type="slidenum">
              <a:rPr lang="es-MX" smtClean="0"/>
              <a:t>‹Nº›</a:t>
            </a:fld>
            <a:endParaRPr lang="es-MX"/>
          </a:p>
        </p:txBody>
      </p:sp>
    </p:spTree>
    <p:extLst>
      <p:ext uri="{BB962C8B-B14F-4D97-AF65-F5344CB8AC3E}">
        <p14:creationId xmlns:p14="http://schemas.microsoft.com/office/powerpoint/2010/main" val="149627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40A1D-5C61-A542-A2B2-87EF110F59D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5384895D-6F17-5547-8782-AF781223E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4130F878-0CBD-4547-925E-C0DAFC7E14C9}"/>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5" name="Marcador de pie de página 4">
            <a:extLst>
              <a:ext uri="{FF2B5EF4-FFF2-40B4-BE49-F238E27FC236}">
                <a16:creationId xmlns:a16="http://schemas.microsoft.com/office/drawing/2014/main" id="{763D10BC-0D8D-A84B-BEFA-1C146C255E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4C34E30-D21A-1240-AE9F-3FF0F6A72EB3}"/>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176514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498E7-34B6-3C40-A3F7-4A524A4A895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196601A5-BB85-4F46-B3B9-7EAD0A9EE5A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239D42B-7C9F-5741-8859-DC807E2787E1}"/>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5" name="Marcador de pie de página 4">
            <a:extLst>
              <a:ext uri="{FF2B5EF4-FFF2-40B4-BE49-F238E27FC236}">
                <a16:creationId xmlns:a16="http://schemas.microsoft.com/office/drawing/2014/main" id="{9421E0E8-E7E4-3748-93FF-33B5001681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2E045E-4141-A240-94F9-F9F59DA54C88}"/>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289358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5894212-27C1-AE47-83A5-7C686B8E372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99CD58CA-6845-1449-A1CF-AD9839B0F30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27B302B-31B5-7242-B031-7339B9077B44}"/>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5" name="Marcador de pie de página 4">
            <a:extLst>
              <a:ext uri="{FF2B5EF4-FFF2-40B4-BE49-F238E27FC236}">
                <a16:creationId xmlns:a16="http://schemas.microsoft.com/office/drawing/2014/main" id="{6BA3880B-9513-344C-B766-E3E25D9B3F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7193119-93B2-A349-AA4D-489CF975704E}"/>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335308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99313-6A7C-E449-B7BB-DF0951212F8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551CAFE-D4D4-9647-B8BE-15310A7540F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D1A1ED7-9793-2A4E-8F53-330776D7B563}"/>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5" name="Marcador de pie de página 4">
            <a:extLst>
              <a:ext uri="{FF2B5EF4-FFF2-40B4-BE49-F238E27FC236}">
                <a16:creationId xmlns:a16="http://schemas.microsoft.com/office/drawing/2014/main" id="{6C60818C-6C08-2F41-AD8E-6BC6C4B5D15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5B3975A-48B1-F341-91BA-A1CBFAF9F5E4}"/>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97388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ADDFC-0982-5441-BBDB-B97DE268792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CBC9E550-B666-1F41-9323-6A9081B24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09EB927-6DA6-0C49-A437-3AED11399186}"/>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5" name="Marcador de pie de página 4">
            <a:extLst>
              <a:ext uri="{FF2B5EF4-FFF2-40B4-BE49-F238E27FC236}">
                <a16:creationId xmlns:a16="http://schemas.microsoft.com/office/drawing/2014/main" id="{C115A489-79CC-C445-B87F-547EE681ED5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0430A33-B162-7542-B438-D76B83FDD5E8}"/>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415241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E172B-CF38-6240-A618-C827523DD523}"/>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34274D6-8ED9-CB40-A377-8BA8EAE496C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556D1C15-070A-464A-B666-58165923386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BCAEFF8B-BC20-614F-8809-495118924EC8}"/>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6" name="Marcador de pie de página 5">
            <a:extLst>
              <a:ext uri="{FF2B5EF4-FFF2-40B4-BE49-F238E27FC236}">
                <a16:creationId xmlns:a16="http://schemas.microsoft.com/office/drawing/2014/main" id="{C9EB4FC0-5B09-4845-96C4-1BA63F97548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14F1376-74E5-4743-B1A9-A2ED18A7663C}"/>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275257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89214-9DAF-374C-9DA7-3FF8106A8402}"/>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C23D143-1D95-D942-BDB1-4AF8923C3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BEED141-3E95-694F-9D03-2E4FBDE1661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8E009F77-2762-9F47-9511-C974246FA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79E8236-279D-294B-867F-E1FD624593D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899B0F5F-2D73-E443-9679-2386427D7C28}"/>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8" name="Marcador de pie de página 7">
            <a:extLst>
              <a:ext uri="{FF2B5EF4-FFF2-40B4-BE49-F238E27FC236}">
                <a16:creationId xmlns:a16="http://schemas.microsoft.com/office/drawing/2014/main" id="{732B374A-15FC-9946-A234-2306245B1BC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1253CB1-0578-AF4C-9E43-72C50987ABDC}"/>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130274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6694C-02FA-B74E-B054-683B0AC27956}"/>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E84C9898-5DA7-404F-B86A-4F8D2F907DC7}"/>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4" name="Marcador de pie de página 3">
            <a:extLst>
              <a:ext uri="{FF2B5EF4-FFF2-40B4-BE49-F238E27FC236}">
                <a16:creationId xmlns:a16="http://schemas.microsoft.com/office/drawing/2014/main" id="{0E73BAC4-C1ED-A647-9B68-AC9B8F17CD8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CF38955-FCD1-9E48-8981-78DBE99FFC33}"/>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412553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8B0B2E-2408-9D43-A9FF-933C49A1FBDE}"/>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3" name="Marcador de pie de página 2">
            <a:extLst>
              <a:ext uri="{FF2B5EF4-FFF2-40B4-BE49-F238E27FC236}">
                <a16:creationId xmlns:a16="http://schemas.microsoft.com/office/drawing/2014/main" id="{6A3BD20A-1CD4-BC4D-AA83-41BAD7A047C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BA9D361-2759-3143-A841-79F24947CFD9}"/>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301637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4F1A5-43D2-584E-852B-04E33E50867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E75B51-DCBC-C44D-90FD-6225AB2AF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21671E6E-79D9-BC45-8B0D-2599CFE11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BA2F89D-3F9A-0242-AB93-35FBD438A0B5}"/>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6" name="Marcador de pie de página 5">
            <a:extLst>
              <a:ext uri="{FF2B5EF4-FFF2-40B4-BE49-F238E27FC236}">
                <a16:creationId xmlns:a16="http://schemas.microsoft.com/office/drawing/2014/main" id="{1EFFFBC0-6842-AC42-A99D-B9202EBE5A5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BF5607A-FAB5-A540-B85C-4ADF71E6AA5E}"/>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126862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E087B-8350-F043-A91D-1F2942F6CC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3B5DF972-D01A-1740-B728-B7BC4057C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C7C700B-0F8C-734B-94B8-0467FC3B9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455AC1E-28A8-3346-A66A-D5AE9ADB6B9C}"/>
              </a:ext>
            </a:extLst>
          </p:cNvPr>
          <p:cNvSpPr>
            <a:spLocks noGrp="1"/>
          </p:cNvSpPr>
          <p:nvPr>
            <p:ph type="dt" sz="half" idx="10"/>
          </p:nvPr>
        </p:nvSpPr>
        <p:spPr/>
        <p:txBody>
          <a:bodyPr/>
          <a:lstStyle/>
          <a:p>
            <a:fld id="{9B01B0BF-AA16-794B-8885-20DC745BF503}" type="datetimeFigureOut">
              <a:rPr lang="es-MX" smtClean="0"/>
              <a:t>26/07/2022</a:t>
            </a:fld>
            <a:endParaRPr lang="es-MX"/>
          </a:p>
        </p:txBody>
      </p:sp>
      <p:sp>
        <p:nvSpPr>
          <p:cNvPr id="6" name="Marcador de pie de página 5">
            <a:extLst>
              <a:ext uri="{FF2B5EF4-FFF2-40B4-BE49-F238E27FC236}">
                <a16:creationId xmlns:a16="http://schemas.microsoft.com/office/drawing/2014/main" id="{1C5FF96A-F78A-9049-A1E9-4E146541B9F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742F7A6-A988-8B40-8454-E37E2107E103}"/>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269770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CF3D61B-09F9-474A-9807-F0CFE4EE3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E6A01C8-2750-E446-8305-7D88F1841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D818428-FD63-8843-B6DC-772222D78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1B0BF-AA16-794B-8885-20DC745BF503}" type="datetimeFigureOut">
              <a:rPr lang="es-MX" smtClean="0"/>
              <a:t>26/07/2022</a:t>
            </a:fld>
            <a:endParaRPr lang="es-MX"/>
          </a:p>
        </p:txBody>
      </p:sp>
      <p:sp>
        <p:nvSpPr>
          <p:cNvPr id="5" name="Marcador de pie de página 4">
            <a:extLst>
              <a:ext uri="{FF2B5EF4-FFF2-40B4-BE49-F238E27FC236}">
                <a16:creationId xmlns:a16="http://schemas.microsoft.com/office/drawing/2014/main" id="{DCF09953-760D-6E41-96B4-DC73BEDEA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396A7EF-CD81-D04B-AAD7-D59741F0F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6FFA7-4918-DE44-A53A-B34E0183F514}" type="slidenum">
              <a:rPr lang="es-MX" smtClean="0"/>
              <a:t>‹Nº›</a:t>
            </a:fld>
            <a:endParaRPr lang="es-MX"/>
          </a:p>
        </p:txBody>
      </p:sp>
    </p:spTree>
    <p:extLst>
      <p:ext uri="{BB962C8B-B14F-4D97-AF65-F5344CB8AC3E}">
        <p14:creationId xmlns:p14="http://schemas.microsoft.com/office/powerpoint/2010/main" val="202283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DAB4C09-79AF-9243-8AEF-9F06F0ADF9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163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18572-CE1A-390C-79CB-CA4FD4FB41D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3497116-389E-D376-990E-801EDCC9563D}"/>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D3E39A44-DA0F-7B7D-5BFB-341ED89036E7}"/>
              </a:ext>
            </a:extLst>
          </p:cNvPr>
          <p:cNvPicPr>
            <a:picLocks noChangeAspect="1"/>
          </p:cNvPicPr>
          <p:nvPr/>
        </p:nvPicPr>
        <p:blipFill>
          <a:blip r:embed="rId2"/>
          <a:stretch>
            <a:fillRect/>
          </a:stretch>
        </p:blipFill>
        <p:spPr>
          <a:xfrm>
            <a:off x="0" y="0"/>
            <a:ext cx="12192000" cy="6858000"/>
          </a:xfrm>
          <a:prstGeom prst="rect">
            <a:avLst/>
          </a:prstGeom>
        </p:spPr>
      </p:pic>
      <p:sp>
        <p:nvSpPr>
          <p:cNvPr id="5" name="Marcador de contenido 2">
            <a:extLst>
              <a:ext uri="{FF2B5EF4-FFF2-40B4-BE49-F238E27FC236}">
                <a16:creationId xmlns:a16="http://schemas.microsoft.com/office/drawing/2014/main" id="{B8A9324B-979A-FC1D-141C-0A9C9397D63D}"/>
              </a:ext>
            </a:extLst>
          </p:cNvPr>
          <p:cNvSpPr txBox="1">
            <a:spLocks/>
          </p:cNvSpPr>
          <p:nvPr/>
        </p:nvSpPr>
        <p:spPr>
          <a:xfrm>
            <a:off x="1473200" y="651387"/>
            <a:ext cx="10515600" cy="55880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s-ES" b="1"/>
              <a:t>Regla 2.8.1.21. (segundo párrafo) </a:t>
            </a:r>
          </a:p>
          <a:p>
            <a:pPr marL="0" indent="0" algn="just">
              <a:lnSpc>
                <a:spcPct val="120000"/>
              </a:lnSpc>
              <a:buFont typeface="Arial" panose="020B0604020202020204" pitchFamily="34" charset="0"/>
              <a:buNone/>
            </a:pPr>
            <a:r>
              <a:rPr lang="es-ES"/>
              <a:t>Para efectos de lo establecido en los artículos 32-B Ter y 32-B Quinquies del CFF, </a:t>
            </a:r>
            <a:r>
              <a:rPr lang="es-ES" b="1"/>
              <a:t>a efecto de obtener y conservar información sobre la identificación de los beneficiarios controladores</a:t>
            </a:r>
            <a:r>
              <a:rPr lang="es-ES"/>
              <a:t>, las personas morales, las fiduciarias, los fideicomitentes o fideicomisarios, en el caso de fideicomisos, así como las partes contratantes o integrantes, en el caso de cualquier otra figura jurídica, según corresponda, los notarios, corredores y cualquier otra persona que intervenga en la formación o celebración de contratos o actos jurídicos que den lugar a la constitución de dichas personas o celebración de fideicomisos o de cualquier otra figura jurídica </a:t>
            </a:r>
            <a:r>
              <a:rPr lang="es-ES" b="1"/>
              <a:t>deberán cuando menos:</a:t>
            </a:r>
          </a:p>
          <a:p>
            <a:pPr marL="0" indent="0" algn="just">
              <a:lnSpc>
                <a:spcPct val="120000"/>
              </a:lnSpc>
              <a:buFont typeface="Arial" panose="020B0604020202020204" pitchFamily="34" charset="0"/>
              <a:buNone/>
            </a:pPr>
            <a:r>
              <a:rPr lang="es-ES" b="1"/>
              <a:t>I. </a:t>
            </a:r>
            <a:r>
              <a:rPr lang="es-ES" u="sng"/>
              <a:t>Identificar, verificar y validar adecuadamente al beneficiario controlador</a:t>
            </a:r>
            <a:r>
              <a:rPr lang="es-ES"/>
              <a:t> de las personas morales, los fideicomisos y de cualquier otra figura jurídica….</a:t>
            </a:r>
            <a:endParaRPr lang="es-ES" dirty="0"/>
          </a:p>
        </p:txBody>
      </p:sp>
    </p:spTree>
    <p:extLst>
      <p:ext uri="{BB962C8B-B14F-4D97-AF65-F5344CB8AC3E}">
        <p14:creationId xmlns:p14="http://schemas.microsoft.com/office/powerpoint/2010/main" val="79417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8DB13-1B64-BA6B-1560-5CCA4F398FB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63FFACE-60BC-EBAF-5984-37E697A1932F}"/>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4C33E05C-F40B-570A-7919-738B741B3972}"/>
              </a:ext>
            </a:extLst>
          </p:cNvPr>
          <p:cNvPicPr>
            <a:picLocks noChangeAspect="1"/>
          </p:cNvPicPr>
          <p:nvPr/>
        </p:nvPicPr>
        <p:blipFill>
          <a:blip r:embed="rId2"/>
          <a:stretch>
            <a:fillRect/>
          </a:stretch>
        </p:blipFill>
        <p:spPr>
          <a:xfrm>
            <a:off x="0" y="0"/>
            <a:ext cx="12192000" cy="6858000"/>
          </a:xfrm>
          <a:prstGeom prst="rect">
            <a:avLst/>
          </a:prstGeom>
        </p:spPr>
      </p:pic>
      <p:sp>
        <p:nvSpPr>
          <p:cNvPr id="5" name="Marcador de contenido 2">
            <a:extLst>
              <a:ext uri="{FF2B5EF4-FFF2-40B4-BE49-F238E27FC236}">
                <a16:creationId xmlns:a16="http://schemas.microsoft.com/office/drawing/2014/main" id="{9A7920F7-814E-2476-329C-2FB2B3FFAD83}"/>
              </a:ext>
            </a:extLst>
          </p:cNvPr>
          <p:cNvSpPr txBox="1">
            <a:spLocks/>
          </p:cNvSpPr>
          <p:nvPr/>
        </p:nvSpPr>
        <p:spPr>
          <a:xfrm>
            <a:off x="1244405" y="1079487"/>
            <a:ext cx="10528495" cy="57690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s-ES" b="1"/>
              <a:t>II. </a:t>
            </a:r>
            <a:r>
              <a:rPr lang="es-ES" u="sng"/>
              <a:t>Obtener, conservar y mantener disponible la información </a:t>
            </a:r>
            <a:r>
              <a:rPr lang="es-ES"/>
              <a:t>fidedigna, completa, adecuada, precisa y actualizada acerca de los datos de la identidad del beneficiario controlador y demás datos que se establecen en la regla 2.8.1.22., para lo cual, las personas morales, las fiduciarias, los fideicomitentes o fideicomisarios, en el caso de fideicomisos, así como las partes contratantes o integrantes, en el caso de cualquier otra figura jurídica, según corresponda, deben establecer procedimientos para que la(s) persona(s) que pueda(n) considerarse beneficiario(s) controlador(es) les proporcionen información actualizada de su condición como tales, así como que les informen de cualquier cambio en su condición, para estar en aptitud de dar cumplimiento a lo que establece el artículo 32-B Quinquies, primer párrafo del CFF.</a:t>
            </a:r>
          </a:p>
          <a:p>
            <a:pPr marL="0" indent="0" algn="just">
              <a:lnSpc>
                <a:spcPct val="120000"/>
              </a:lnSpc>
              <a:buFont typeface="Arial" panose="020B0604020202020204" pitchFamily="34" charset="0"/>
              <a:buNone/>
            </a:pPr>
            <a:r>
              <a:rPr lang="es-ES" b="1"/>
              <a:t>III. </a:t>
            </a:r>
            <a:r>
              <a:rPr lang="es-ES" u="sng"/>
              <a:t>Conservar la información del beneficiario controlador, de la cadena de titularidad y de la cadena de control</a:t>
            </a:r>
            <a:r>
              <a:rPr lang="es-ES"/>
              <a:t>, la documentación que sirva de sustento para ello, así </a:t>
            </a:r>
            <a:r>
              <a:rPr lang="es-ES" u="sng"/>
              <a:t>como la documentación comprobatoria de los procedimientos de control internos </a:t>
            </a:r>
            <a:r>
              <a:rPr lang="es-ES"/>
              <a:t>a que se refiere el primer párrafo de esta regla, durante el plazo que señala el artículo 30 del CFF.</a:t>
            </a:r>
          </a:p>
          <a:p>
            <a:pPr marL="0" indent="0" algn="just">
              <a:lnSpc>
                <a:spcPct val="120000"/>
              </a:lnSpc>
              <a:buFont typeface="Arial" panose="020B0604020202020204" pitchFamily="34" charset="0"/>
              <a:buNone/>
            </a:pPr>
            <a:r>
              <a:rPr lang="es-ES" b="1"/>
              <a:t>IV. </a:t>
            </a:r>
            <a:r>
              <a:rPr lang="es-ES"/>
              <a:t>Proporcionar, permitir el acceso oportuno de las autoridades fiscales y otorgarles todas las facilidades para que accedan a la información, registros, datos y documentos relativos a los beneficiarios controladores.</a:t>
            </a:r>
            <a:endParaRPr lang="es-MX" dirty="0"/>
          </a:p>
        </p:txBody>
      </p:sp>
    </p:spTree>
    <p:extLst>
      <p:ext uri="{BB962C8B-B14F-4D97-AF65-F5344CB8AC3E}">
        <p14:creationId xmlns:p14="http://schemas.microsoft.com/office/powerpoint/2010/main" val="246287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55950-4EDB-82DD-72D7-EE8066CE565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5BE64CE-76D9-C5D8-2B93-5D4F7E542469}"/>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EB142E9-988B-3FE7-987D-2C741224FEDA}"/>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A60BAABA-50C4-6166-A6D9-C0A6CAC58F9E}"/>
              </a:ext>
            </a:extLst>
          </p:cNvPr>
          <p:cNvSpPr txBox="1">
            <a:spLocks/>
          </p:cNvSpPr>
          <p:nvPr/>
        </p:nvSpPr>
        <p:spPr>
          <a:xfrm>
            <a:off x="16764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a:t>Información de los beneficiarios controladores forma parte de la Contabilidad.</a:t>
            </a:r>
            <a:endParaRPr lang="es-MX" sz="3600" dirty="0"/>
          </a:p>
        </p:txBody>
      </p:sp>
      <p:sp>
        <p:nvSpPr>
          <p:cNvPr id="6" name="Marcador de contenido 2">
            <a:extLst>
              <a:ext uri="{FF2B5EF4-FFF2-40B4-BE49-F238E27FC236}">
                <a16:creationId xmlns:a16="http://schemas.microsoft.com/office/drawing/2014/main" id="{EF9440CE-63D2-2E27-C478-C71C66E385D4}"/>
              </a:ext>
            </a:extLst>
          </p:cNvPr>
          <p:cNvSpPr txBox="1">
            <a:spLocks/>
          </p:cNvSpPr>
          <p:nvPr/>
        </p:nvSpPr>
        <p:spPr>
          <a:xfrm>
            <a:off x="609600" y="1738312"/>
            <a:ext cx="10515600" cy="48283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s-ES" sz="1600" b="1"/>
              <a:t>“Artículo 32-B Ter. </a:t>
            </a:r>
            <a:r>
              <a:rPr lang="es-ES" sz="1600"/>
              <a:t>Las personas morales, las fiduciarias, los fideicomitentes o fideicomisarios, en el caso de fideicomisos, así como las partes contratantes o integrantes, en el caso de cualquier otra figura jurídica, están obligadas a obtener y conservar, como parte de su contabilidad, y a proporcionar al Servicio de Administración Tributaria, cuando dicha autoridad así lo requiera, la información fidedigna, completa y actualizada de sus beneficiarios controladores, en la forma y términos que dicho órgano desconcentrado determine mediante reglas de carácter general…</a:t>
            </a:r>
          </a:p>
          <a:p>
            <a:pPr marL="0" indent="0" algn="just">
              <a:lnSpc>
                <a:spcPct val="120000"/>
              </a:lnSpc>
              <a:buFont typeface="Arial" panose="020B0604020202020204" pitchFamily="34" charset="0"/>
              <a:buNone/>
            </a:pPr>
            <a:r>
              <a:rPr lang="es-ES" sz="1600" b="1"/>
              <a:t>Regla 2.8.1.21. </a:t>
            </a:r>
            <a:r>
              <a:rPr lang="es-ES" sz="1600"/>
              <a:t>(segundo párrafo, fracción III)</a:t>
            </a:r>
          </a:p>
          <a:p>
            <a:pPr marL="0" indent="0" algn="just">
              <a:lnSpc>
                <a:spcPct val="120000"/>
              </a:lnSpc>
              <a:buFont typeface="Arial" panose="020B0604020202020204" pitchFamily="34" charset="0"/>
              <a:buNone/>
            </a:pPr>
            <a:r>
              <a:rPr lang="es-ES" sz="1600"/>
              <a:t>Para efectos de lo establecido en los artículos 32-B Ter y 32-B Quinquies del CFF, a efecto de obtener y conservar información sobre la identificación de los beneficiarios controladores, las personas morales, las fiduciarias, los fideicomitentes o fideicomisarios, en el caso de fideicomisos, así como las partes contratantes o integrantes, en el caso de cualquier otra figura jurídica, según corresponda, los notarios, corredores y cualquier otra persona que intervenga en la formación o celebración de contratos o actos jurídicos que den lugar a la constitución de dichas personas o celebración de fideicomisos o de cualquier otra figura jurídica deberán cuando menos:</a:t>
            </a:r>
          </a:p>
          <a:p>
            <a:pPr marL="0" indent="0" algn="just">
              <a:lnSpc>
                <a:spcPct val="120000"/>
              </a:lnSpc>
              <a:buFont typeface="Arial" panose="020B0604020202020204" pitchFamily="34" charset="0"/>
              <a:buNone/>
            </a:pPr>
            <a:r>
              <a:rPr lang="es-ES" sz="1600" b="1"/>
              <a:t>III</a:t>
            </a:r>
            <a:r>
              <a:rPr lang="es-ES" sz="1600"/>
              <a:t>. Conservar la información del beneficiario controlador, de la cadena de titularidad y de la cadena de control, la documentación que sirva de sustento para ello, así como la documentación comprobatoria de los procedimientos de control internos a que se refiere el primer párrafo de esta regla, </a:t>
            </a:r>
            <a:r>
              <a:rPr lang="es-ES" sz="1600" b="1"/>
              <a:t>durante el plazo que señala el artículo 30 del CFF.</a:t>
            </a:r>
            <a:endParaRPr lang="es-MX" sz="1600" b="1" dirty="0"/>
          </a:p>
        </p:txBody>
      </p:sp>
    </p:spTree>
    <p:extLst>
      <p:ext uri="{BB962C8B-B14F-4D97-AF65-F5344CB8AC3E}">
        <p14:creationId xmlns:p14="http://schemas.microsoft.com/office/powerpoint/2010/main" val="423532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E88FC-C2E7-19A4-84F6-F85F10C3186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D8957F3-B5A9-6D89-39FD-1D08A5FB61D1}"/>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F96E7F1C-82BA-4C14-8267-B80E8B1B5B77}"/>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7C04DAE6-28B9-7A70-C7CE-F298844C7A91}"/>
              </a:ext>
            </a:extLst>
          </p:cNvPr>
          <p:cNvSpPr/>
          <p:nvPr/>
        </p:nvSpPr>
        <p:spPr>
          <a:xfrm>
            <a:off x="2290233" y="121542"/>
            <a:ext cx="9787467" cy="954107"/>
          </a:xfrm>
          <a:prstGeom prst="rect">
            <a:avLst/>
          </a:prstGeom>
        </p:spPr>
        <p:txBody>
          <a:bodyPr wrap="square">
            <a:spAutoFit/>
          </a:bodyPr>
          <a:lstStyle/>
          <a:p>
            <a:r>
              <a:rPr lang="es-MX" sz="2800" dirty="0"/>
              <a:t>¿Cómo puede requerir el SAT la información de los beneficiarios controladores?</a:t>
            </a:r>
          </a:p>
        </p:txBody>
      </p:sp>
      <p:sp>
        <p:nvSpPr>
          <p:cNvPr id="6" name="Marcador de contenido 2">
            <a:extLst>
              <a:ext uri="{FF2B5EF4-FFF2-40B4-BE49-F238E27FC236}">
                <a16:creationId xmlns:a16="http://schemas.microsoft.com/office/drawing/2014/main" id="{76AB7697-B8DA-79F4-BCA6-9E4E31697EC3}"/>
              </a:ext>
            </a:extLst>
          </p:cNvPr>
          <p:cNvSpPr txBox="1">
            <a:spLocks/>
          </p:cNvSpPr>
          <p:nvPr/>
        </p:nvSpPr>
        <p:spPr>
          <a:xfrm>
            <a:off x="1109112" y="1194015"/>
            <a:ext cx="1085428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s-ES" sz="2000" b="1" dirty="0">
                <a:solidFill>
                  <a:srgbClr val="000000"/>
                </a:solidFill>
                <a:latin typeface="Arial" panose="020B0604020202020204" pitchFamily="34" charset="0"/>
              </a:rPr>
              <a:t>Artículo 134</a:t>
            </a:r>
            <a:r>
              <a:rPr lang="es-ES" sz="2000" dirty="0">
                <a:solidFill>
                  <a:srgbClr val="000000"/>
                </a:solidFill>
                <a:latin typeface="Arial" panose="020B0604020202020204" pitchFamily="34" charset="0"/>
              </a:rPr>
              <a:t>.- Las notificaciones de los actos administrativos se harán:</a:t>
            </a:r>
          </a:p>
          <a:p>
            <a:pPr marL="0" indent="0" algn="just">
              <a:spcBef>
                <a:spcPts val="0"/>
              </a:spcBef>
              <a:buFont typeface="Arial" panose="020B0604020202020204" pitchFamily="34" charset="0"/>
              <a:buNone/>
            </a:pPr>
            <a:br>
              <a:rPr lang="es-ES" sz="2000" dirty="0"/>
            </a:br>
            <a:r>
              <a:rPr lang="es-ES" sz="2000" dirty="0"/>
              <a:t>I. </a:t>
            </a:r>
            <a:r>
              <a:rPr lang="es-ES" sz="2000" b="1" u="sng" dirty="0">
                <a:solidFill>
                  <a:srgbClr val="000000"/>
                </a:solidFill>
                <a:latin typeface="Arial" panose="020B0604020202020204" pitchFamily="34" charset="0"/>
              </a:rPr>
              <a:t>Por buzón tributario </a:t>
            </a:r>
            <a:r>
              <a:rPr lang="es-ES" sz="2000" dirty="0">
                <a:solidFill>
                  <a:srgbClr val="000000"/>
                </a:solidFill>
                <a:latin typeface="Arial" panose="020B0604020202020204" pitchFamily="34" charset="0"/>
              </a:rPr>
              <a:t>personalmente o por correo certificado, cuando se trate de citatorios, requerimientos, solicitudes de informes o documentos y de actos administrativos que puedan ser recurridos.</a:t>
            </a:r>
          </a:p>
          <a:p>
            <a:pPr marL="0" indent="0" algn="just">
              <a:spcBef>
                <a:spcPts val="0"/>
              </a:spcBef>
              <a:buFont typeface="Arial" panose="020B0604020202020204" pitchFamily="34" charset="0"/>
              <a:buNone/>
            </a:pPr>
            <a:endParaRPr lang="es-ES" sz="2000" dirty="0">
              <a:solidFill>
                <a:srgbClr val="000000"/>
              </a:solidFill>
              <a:latin typeface="Arial" panose="020B0604020202020204" pitchFamily="34" charset="0"/>
            </a:endParaRPr>
          </a:p>
          <a:p>
            <a:pPr marL="0" indent="0" algn="just">
              <a:spcBef>
                <a:spcPts val="0"/>
              </a:spcBef>
              <a:buFont typeface="Arial" panose="020B0604020202020204" pitchFamily="34" charset="0"/>
              <a:buNone/>
            </a:pPr>
            <a:r>
              <a:rPr lang="es-ES" sz="2000" dirty="0">
                <a:solidFill>
                  <a:srgbClr val="000000"/>
                </a:solidFill>
                <a:latin typeface="Arial" panose="020B0604020202020204" pitchFamily="34" charset="0"/>
              </a:rPr>
              <a:t>Los contribuyentes contaran con tres días para abrir los documentos digitales pendientes de notificar. Dicho plazo se contará a partir del día siguiente a aquél en que le sea enviado el aviso al que se refiere el párrafo anterior.</a:t>
            </a:r>
          </a:p>
          <a:p>
            <a:pPr marL="0" indent="0" algn="just">
              <a:spcBef>
                <a:spcPts val="0"/>
              </a:spcBef>
              <a:buFont typeface="Arial" panose="020B0604020202020204" pitchFamily="34" charset="0"/>
              <a:buNone/>
            </a:pPr>
            <a:endParaRPr lang="es-ES" sz="2000" dirty="0">
              <a:solidFill>
                <a:srgbClr val="000000"/>
              </a:solidFill>
              <a:latin typeface="Arial" panose="020B0604020202020204" pitchFamily="34" charset="0"/>
            </a:endParaRPr>
          </a:p>
          <a:p>
            <a:pPr marL="0" indent="0" algn="just">
              <a:spcBef>
                <a:spcPts val="0"/>
              </a:spcBef>
              <a:buFont typeface="Arial" panose="020B0604020202020204" pitchFamily="34" charset="0"/>
              <a:buNone/>
            </a:pPr>
            <a:r>
              <a:rPr lang="es-ES" sz="2000" dirty="0">
                <a:solidFill>
                  <a:srgbClr val="000000"/>
                </a:solidFill>
                <a:latin typeface="Arial" panose="020B0604020202020204" pitchFamily="34" charset="0"/>
              </a:rPr>
              <a:t>En caso de que el contribuyente no abra el documento digital en el plazo señalado, la notificación electrónica se tendrá por realizada al cuarto día, contado a partir del día siguiente a aquél en que le fue enviado el referido aviso.</a:t>
            </a:r>
          </a:p>
          <a:p>
            <a:pPr marL="0" indent="0" algn="just">
              <a:spcBef>
                <a:spcPts val="0"/>
              </a:spcBef>
              <a:buFont typeface="Arial" panose="020B0604020202020204" pitchFamily="34" charset="0"/>
              <a:buNone/>
            </a:pPr>
            <a:endParaRPr lang="es-ES" sz="2000" dirty="0">
              <a:solidFill>
                <a:srgbClr val="000000"/>
              </a:solidFill>
              <a:latin typeface="Arial" panose="020B0604020202020204" pitchFamily="34" charset="0"/>
            </a:endParaRPr>
          </a:p>
          <a:p>
            <a:pPr marL="0" indent="0" algn="just">
              <a:spcBef>
                <a:spcPts val="0"/>
              </a:spcBef>
              <a:buFont typeface="Arial" panose="020B0604020202020204" pitchFamily="34" charset="0"/>
              <a:buNone/>
            </a:pPr>
            <a:r>
              <a:rPr lang="es-ES" sz="2000" b="1" dirty="0">
                <a:solidFill>
                  <a:srgbClr val="000000"/>
                </a:solidFill>
                <a:latin typeface="Arial" panose="020B0604020202020204" pitchFamily="34" charset="0"/>
              </a:rPr>
              <a:t>III. </a:t>
            </a:r>
            <a:r>
              <a:rPr lang="es-ES" sz="2000" b="1" u="sng" dirty="0">
                <a:solidFill>
                  <a:srgbClr val="000000"/>
                </a:solidFill>
                <a:latin typeface="Arial" panose="020B0604020202020204" pitchFamily="34" charset="0"/>
              </a:rPr>
              <a:t>Por estrados</a:t>
            </a:r>
            <a:r>
              <a:rPr lang="es-ES" sz="2000" dirty="0">
                <a:solidFill>
                  <a:srgbClr val="000000"/>
                </a:solidFill>
                <a:latin typeface="Arial" panose="020B0604020202020204" pitchFamily="34" charset="0"/>
              </a:rPr>
              <a:t>, cuando l apersona a quien deba notificarse no sea localizable en el domicilio que haya señalado para efectos del registro federal de contribuyentes, se ignore su domicilio o el de su representante, desaparezca, se oponga a la diligencia de notificación o se coloque en el supuesto previsto en la fracción V del artículo 110 de este Código y en los demás casos que señalen las Leyes fiscales y este Código.</a:t>
            </a:r>
            <a:endParaRPr lang="es-MX" sz="2000" dirty="0"/>
          </a:p>
        </p:txBody>
      </p:sp>
    </p:spTree>
    <p:extLst>
      <p:ext uri="{BB962C8B-B14F-4D97-AF65-F5344CB8AC3E}">
        <p14:creationId xmlns:p14="http://schemas.microsoft.com/office/powerpoint/2010/main" val="304802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37FA9-85FC-C045-A8B6-536CD470673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FE7E933-5895-3B26-F103-3F4F99C08D20}"/>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1C4ADC95-F4DB-0E6F-C206-45D34F302220}"/>
              </a:ext>
            </a:extLst>
          </p:cNvPr>
          <p:cNvPicPr>
            <a:picLocks noChangeAspect="1"/>
          </p:cNvPicPr>
          <p:nvPr/>
        </p:nvPicPr>
        <p:blipFill>
          <a:blip r:embed="rId2"/>
          <a:stretch>
            <a:fillRect/>
          </a:stretch>
        </p:blipFill>
        <p:spPr>
          <a:xfrm>
            <a:off x="0" y="-61912"/>
            <a:ext cx="12192000" cy="6858000"/>
          </a:xfrm>
          <a:prstGeom prst="rect">
            <a:avLst/>
          </a:prstGeom>
        </p:spPr>
      </p:pic>
      <p:sp>
        <p:nvSpPr>
          <p:cNvPr id="5" name="Rectángulo 4">
            <a:extLst>
              <a:ext uri="{FF2B5EF4-FFF2-40B4-BE49-F238E27FC236}">
                <a16:creationId xmlns:a16="http://schemas.microsoft.com/office/drawing/2014/main" id="{737D8D11-A7A1-4CE7-24E5-744BAEB4AD9D}"/>
              </a:ext>
            </a:extLst>
          </p:cNvPr>
          <p:cNvSpPr/>
          <p:nvPr/>
        </p:nvSpPr>
        <p:spPr>
          <a:xfrm>
            <a:off x="2823633" y="310444"/>
            <a:ext cx="9787467" cy="646331"/>
          </a:xfrm>
          <a:prstGeom prst="rect">
            <a:avLst/>
          </a:prstGeom>
        </p:spPr>
        <p:txBody>
          <a:bodyPr wrap="square">
            <a:spAutoFit/>
          </a:bodyPr>
          <a:lstStyle/>
          <a:p>
            <a:r>
              <a:rPr lang="es-MX" sz="3600" dirty="0"/>
              <a:t>Sanciones por incumplimiento.</a:t>
            </a:r>
          </a:p>
        </p:txBody>
      </p:sp>
      <p:sp>
        <p:nvSpPr>
          <p:cNvPr id="6" name="Marcador de contenido 2">
            <a:extLst>
              <a:ext uri="{FF2B5EF4-FFF2-40B4-BE49-F238E27FC236}">
                <a16:creationId xmlns:a16="http://schemas.microsoft.com/office/drawing/2014/main" id="{165A08BA-ECDC-C250-1428-270CD89267B1}"/>
              </a:ext>
            </a:extLst>
          </p:cNvPr>
          <p:cNvSpPr txBox="1">
            <a:spLocks/>
          </p:cNvSpPr>
          <p:nvPr/>
        </p:nvSpPr>
        <p:spPr>
          <a:xfrm>
            <a:off x="1257300" y="1332773"/>
            <a:ext cx="10515600" cy="47763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s-MX" sz="1800"/>
              <a:t> </a:t>
            </a:r>
            <a:r>
              <a:rPr lang="es-MX" sz="1800" b="1"/>
              <a:t>Artículo</a:t>
            </a:r>
            <a:r>
              <a:rPr lang="es-MX" sz="1800"/>
              <a:t> </a:t>
            </a:r>
            <a:r>
              <a:rPr lang="es-MX" sz="1800" b="1"/>
              <a:t>84-M.</a:t>
            </a:r>
            <a:r>
              <a:rPr lang="es-MX" sz="1800"/>
              <a:t> Son infracciones relacionadas con las obligaciones establecidas en los artículos 32-B Ter, 32-B Quáter y 32-B Quinquies de este Código, las siguientes:</a:t>
            </a:r>
          </a:p>
          <a:p>
            <a:pPr marL="0" indent="0" algn="just">
              <a:spcBef>
                <a:spcPts val="0"/>
              </a:spcBef>
              <a:buFont typeface="Arial" panose="020B0604020202020204" pitchFamily="34" charset="0"/>
              <a:buNone/>
            </a:pPr>
            <a:endParaRPr lang="es-MX" sz="1800"/>
          </a:p>
          <a:p>
            <a:pPr marL="0" indent="0" algn="just">
              <a:spcBef>
                <a:spcPts val="0"/>
              </a:spcBef>
              <a:buFont typeface="Arial" panose="020B0604020202020204" pitchFamily="34" charset="0"/>
              <a:buNone/>
            </a:pPr>
            <a:r>
              <a:rPr lang="es-MX" sz="1800"/>
              <a:t>I.No obtener, no conservar o no presentar la información a que se refiere el artículo 32-B Ter de este Código o no presentarla a través de los medios o formatos que señale el Servicio de Administración Tributaria dentro de los plazos establecidos en las disposiciones fiscales.</a:t>
            </a:r>
          </a:p>
          <a:p>
            <a:pPr marL="0" indent="0" algn="just">
              <a:spcBef>
                <a:spcPts val="0"/>
              </a:spcBef>
              <a:buFont typeface="Arial" panose="020B0604020202020204" pitchFamily="34" charset="0"/>
              <a:buNone/>
            </a:pPr>
            <a:endParaRPr lang="es-MX" sz="1800"/>
          </a:p>
          <a:p>
            <a:pPr marL="0" indent="0" algn="just">
              <a:spcBef>
                <a:spcPts val="0"/>
              </a:spcBef>
              <a:buFont typeface="Arial" panose="020B0604020202020204" pitchFamily="34" charset="0"/>
              <a:buNone/>
            </a:pPr>
            <a:r>
              <a:rPr lang="es-MX" sz="1800"/>
              <a:t>II.No mantener actualizada la información relativa a los beneficiarios controladores a que se refiere el artículo 32-B Ter de este Código.</a:t>
            </a:r>
          </a:p>
          <a:p>
            <a:pPr marL="0" indent="0">
              <a:buFont typeface="Arial" panose="020B0604020202020204" pitchFamily="34" charset="0"/>
              <a:buNone/>
            </a:pPr>
            <a:r>
              <a:rPr lang="es-MX" sz="1800" b="1"/>
              <a:t>III. </a:t>
            </a:r>
            <a:r>
              <a:rPr lang="es-MX" sz="1800"/>
              <a:t>Presentar la información a que se refiere el artículo 32-B Ter de este Código de forma incompleta, inexacta, con errores o en forma distinta a lo señalado en las disposiciones aplicables.</a:t>
            </a:r>
          </a:p>
          <a:p>
            <a:pPr marL="0" indent="0">
              <a:buFont typeface="Arial" panose="020B0604020202020204" pitchFamily="34" charset="0"/>
              <a:buNone/>
            </a:pPr>
            <a:endParaRPr lang="es-MX" sz="1800"/>
          </a:p>
          <a:p>
            <a:pPr marL="0" indent="0" algn="just">
              <a:spcBef>
                <a:spcPts val="0"/>
              </a:spcBef>
              <a:buFont typeface="Arial" panose="020B0604020202020204" pitchFamily="34" charset="0"/>
              <a:buNone/>
            </a:pPr>
            <a:r>
              <a:rPr lang="es-MX" sz="1800"/>
              <a:t> </a:t>
            </a:r>
            <a:r>
              <a:rPr lang="es-MX" sz="1800" b="1"/>
              <a:t>Artículo</a:t>
            </a:r>
            <a:r>
              <a:rPr lang="es-MX" sz="1800"/>
              <a:t> </a:t>
            </a:r>
            <a:r>
              <a:rPr lang="es-MX" sz="1800" b="1"/>
              <a:t>84-N.</a:t>
            </a:r>
            <a:r>
              <a:rPr lang="es-MX" sz="1800"/>
              <a:t> A quien cometa las infracciones a que se refiere el artículo 84-M de este Código, se le impondrán las siguientes multas:</a:t>
            </a:r>
          </a:p>
          <a:p>
            <a:pPr marL="0" indent="0" algn="just">
              <a:spcBef>
                <a:spcPts val="0"/>
              </a:spcBef>
              <a:buFont typeface="Arial" panose="020B0604020202020204" pitchFamily="34" charset="0"/>
              <a:buNone/>
            </a:pPr>
            <a:r>
              <a:rPr lang="es-MX" sz="1800"/>
              <a:t>I. De </a:t>
            </a:r>
            <a:r>
              <a:rPr lang="es-MX" sz="1800" b="1"/>
              <a:t>$1,500,000.00</a:t>
            </a:r>
            <a:r>
              <a:rPr lang="es-MX" sz="1800"/>
              <a:t> a </a:t>
            </a:r>
            <a:r>
              <a:rPr lang="es-MX" sz="1800" b="1"/>
              <a:t>$2,000,000.00</a:t>
            </a:r>
            <a:r>
              <a:rPr lang="es-MX" sz="1800"/>
              <a:t> a las comprendidas en la fracción I, por cada beneficiario controlador que forme parte de la persona moral, fideicomiso o figura jurídica de que se trate.</a:t>
            </a:r>
          </a:p>
          <a:p>
            <a:pPr marL="0" indent="0" algn="just">
              <a:spcBef>
                <a:spcPts val="0"/>
              </a:spcBef>
              <a:buFont typeface="Arial" panose="020B0604020202020204" pitchFamily="34" charset="0"/>
              <a:buNone/>
            </a:pPr>
            <a:r>
              <a:rPr lang="es-MX" sz="1800"/>
              <a:t>II. De </a:t>
            </a:r>
            <a:r>
              <a:rPr lang="es-MX" sz="1800" b="1"/>
              <a:t>$800,000.00</a:t>
            </a:r>
            <a:r>
              <a:rPr lang="es-MX" sz="1800"/>
              <a:t> a </a:t>
            </a:r>
            <a:r>
              <a:rPr lang="es-MX" sz="1800" b="1"/>
              <a:t>$1,000,000.00</a:t>
            </a:r>
            <a:r>
              <a:rPr lang="es-MX" sz="1800"/>
              <a:t> a la establecida en la fracción II, por cada beneficiario controlador que forme parte de la persona moral, fideicomiso o figura jurídica de que se trate.</a:t>
            </a:r>
          </a:p>
          <a:p>
            <a:pPr marL="0" indent="0">
              <a:buFont typeface="Arial" panose="020B0604020202020204" pitchFamily="34" charset="0"/>
              <a:buNone/>
            </a:pPr>
            <a:r>
              <a:rPr lang="es-MX" sz="1800" b="1"/>
              <a:t>III.</a:t>
            </a:r>
            <a:r>
              <a:rPr lang="es-MX" sz="1800"/>
              <a:t> De </a:t>
            </a:r>
            <a:r>
              <a:rPr lang="es-MX" sz="1800" b="1"/>
              <a:t>$500,000.00</a:t>
            </a:r>
            <a:r>
              <a:rPr lang="es-MX" sz="1800"/>
              <a:t> a </a:t>
            </a:r>
            <a:r>
              <a:rPr lang="es-MX" sz="1800" b="1"/>
              <a:t>$800,000.00</a:t>
            </a:r>
            <a:r>
              <a:rPr lang="es-MX" sz="1800"/>
              <a:t> a la establecida en la fracción III, por cada beneficiario controlador que forme parte de la persona moral, fideicomiso o figura jurídica de que se trate.</a:t>
            </a:r>
          </a:p>
          <a:p>
            <a:pPr marL="0" indent="0" algn="just">
              <a:spcBef>
                <a:spcPts val="0"/>
              </a:spcBef>
              <a:buFont typeface="Arial" panose="020B0604020202020204" pitchFamily="34" charset="0"/>
              <a:buNone/>
            </a:pPr>
            <a:endParaRPr lang="es-MX" sz="2000" dirty="0"/>
          </a:p>
        </p:txBody>
      </p:sp>
    </p:spTree>
    <p:extLst>
      <p:ext uri="{BB962C8B-B14F-4D97-AF65-F5344CB8AC3E}">
        <p14:creationId xmlns:p14="http://schemas.microsoft.com/office/powerpoint/2010/main" val="217238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CD6E764-3840-4D46-B59A-FED27C68610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706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35F0E070-2794-62B1-3848-C8A261EE5987}"/>
              </a:ext>
            </a:extLst>
          </p:cNvPr>
          <p:cNvSpPr>
            <a:spLocks noGrp="1"/>
          </p:cNvSpPr>
          <p:nvPr>
            <p:ph type="title"/>
          </p:nvPr>
        </p:nvSpPr>
        <p:spPr>
          <a:xfrm>
            <a:off x="838200" y="365125"/>
            <a:ext cx="10515600" cy="1325563"/>
          </a:xfrm>
        </p:spPr>
        <p:txBody>
          <a:bodyPr>
            <a:normAutofit/>
          </a:bodyPr>
          <a:lstStyle/>
          <a:p>
            <a:pPr algn="ctr"/>
            <a:r>
              <a:rPr lang="es-MX" sz="4000" b="1" dirty="0"/>
              <a:t>Beneficiario Controlador Fiscal</a:t>
            </a:r>
          </a:p>
        </p:txBody>
      </p:sp>
      <p:sp>
        <p:nvSpPr>
          <p:cNvPr id="4" name="Marcador de contenido 2">
            <a:extLst>
              <a:ext uri="{FF2B5EF4-FFF2-40B4-BE49-F238E27FC236}">
                <a16:creationId xmlns:a16="http://schemas.microsoft.com/office/drawing/2014/main" id="{BF9E54EB-90D7-4251-31EE-8EE238A60598}"/>
              </a:ext>
            </a:extLst>
          </p:cNvPr>
          <p:cNvSpPr>
            <a:spLocks noGrp="1"/>
          </p:cNvSpPr>
          <p:nvPr>
            <p:ph idx="1"/>
          </p:nvPr>
        </p:nvSpPr>
        <p:spPr>
          <a:xfrm>
            <a:off x="838200" y="1558338"/>
            <a:ext cx="10515600" cy="4351338"/>
          </a:xfrm>
        </p:spPr>
        <p:txBody>
          <a:bodyPr>
            <a:normAutofit fontScale="92500" lnSpcReduction="10000"/>
          </a:bodyPr>
          <a:lstStyle/>
          <a:p>
            <a:pPr marL="514350" indent="-514350">
              <a:buFont typeface="+mj-lt"/>
              <a:buAutoNum type="arabicPeriod"/>
            </a:pPr>
            <a:r>
              <a:rPr lang="es-MX" dirty="0"/>
              <a:t>¿Qué es el beneficiario controlador?.</a:t>
            </a:r>
          </a:p>
          <a:p>
            <a:pPr marL="514350" indent="-514350">
              <a:buFont typeface="+mj-lt"/>
              <a:buAutoNum type="arabicPeriod"/>
            </a:pPr>
            <a:r>
              <a:rPr lang="es-MX" dirty="0"/>
              <a:t>¿Quién es el beneficiario controlador?.</a:t>
            </a:r>
          </a:p>
          <a:p>
            <a:pPr marL="514350" indent="-514350">
              <a:buFont typeface="+mj-lt"/>
              <a:buAutoNum type="arabicPeriod"/>
            </a:pPr>
            <a:r>
              <a:rPr lang="es-MX" dirty="0"/>
              <a:t>¿Quiénes deben identificar a los beneficiarios controladores?.</a:t>
            </a:r>
          </a:p>
          <a:p>
            <a:pPr marL="514350" indent="-514350">
              <a:buFont typeface="+mj-lt"/>
              <a:buAutoNum type="arabicPeriod"/>
            </a:pPr>
            <a:r>
              <a:rPr lang="es-MX" dirty="0"/>
              <a:t>¿Cómo identificar a los beneficiarios controladores?.</a:t>
            </a:r>
          </a:p>
          <a:p>
            <a:pPr marL="514350" indent="-514350">
              <a:buFont typeface="+mj-lt"/>
              <a:buAutoNum type="arabicPeriod"/>
            </a:pPr>
            <a:r>
              <a:rPr lang="es-MX" dirty="0"/>
              <a:t>La información de los beneficiarios controladores ¿forma parte de la Contabilidad?.</a:t>
            </a:r>
          </a:p>
          <a:p>
            <a:pPr marL="514350" indent="-514350">
              <a:buFont typeface="+mj-lt"/>
              <a:buAutoNum type="arabicPeriod"/>
            </a:pPr>
            <a:r>
              <a:rPr lang="es-MX" dirty="0"/>
              <a:t>¿Cómo puede requerir el SAT la información de los beneficiarios controladores?.</a:t>
            </a:r>
          </a:p>
          <a:p>
            <a:pPr marL="514350" indent="-514350">
              <a:buFont typeface="+mj-lt"/>
              <a:buAutoNum type="arabicPeriod"/>
            </a:pPr>
            <a:r>
              <a:rPr lang="es-MX" dirty="0"/>
              <a:t>Sanciones por incumplimiento.</a:t>
            </a:r>
          </a:p>
          <a:p>
            <a:pPr marL="514350" indent="-514350">
              <a:buFont typeface="+mj-lt"/>
              <a:buAutoNum type="arabicPeriod"/>
            </a:pPr>
            <a:r>
              <a:rPr lang="es-MX" dirty="0"/>
              <a:t>Diferencias con la ley antilavado.</a:t>
            </a:r>
          </a:p>
          <a:p>
            <a:endParaRPr lang="es-MX" dirty="0"/>
          </a:p>
        </p:txBody>
      </p:sp>
    </p:spTree>
    <p:extLst>
      <p:ext uri="{BB962C8B-B14F-4D97-AF65-F5344CB8AC3E}">
        <p14:creationId xmlns:p14="http://schemas.microsoft.com/office/powerpoint/2010/main" val="423269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F08DB835-69A3-F739-8B46-D58771618FCA}"/>
              </a:ext>
            </a:extLst>
          </p:cNvPr>
          <p:cNvSpPr>
            <a:spLocks noGrp="1"/>
          </p:cNvSpPr>
          <p:nvPr>
            <p:ph type="title"/>
          </p:nvPr>
        </p:nvSpPr>
        <p:spPr>
          <a:xfrm>
            <a:off x="2521165" y="0"/>
            <a:ext cx="10515600" cy="1325563"/>
          </a:xfrm>
        </p:spPr>
        <p:txBody>
          <a:bodyPr/>
          <a:lstStyle/>
          <a:p>
            <a:r>
              <a:rPr lang="es-MX" dirty="0"/>
              <a:t>¿Qué es el beneficiario controlador?</a:t>
            </a:r>
          </a:p>
        </p:txBody>
      </p:sp>
      <p:sp>
        <p:nvSpPr>
          <p:cNvPr id="4" name="Marcador de contenido 2">
            <a:extLst>
              <a:ext uri="{FF2B5EF4-FFF2-40B4-BE49-F238E27FC236}">
                <a16:creationId xmlns:a16="http://schemas.microsoft.com/office/drawing/2014/main" id="{095D3F81-289F-E736-F1F0-8553472732D4}"/>
              </a:ext>
            </a:extLst>
          </p:cNvPr>
          <p:cNvSpPr>
            <a:spLocks noGrp="1"/>
          </p:cNvSpPr>
          <p:nvPr>
            <p:ph idx="1"/>
          </p:nvPr>
        </p:nvSpPr>
        <p:spPr>
          <a:xfrm>
            <a:off x="973901" y="1027290"/>
            <a:ext cx="11454401" cy="5725202"/>
          </a:xfrm>
        </p:spPr>
        <p:txBody>
          <a:bodyPr>
            <a:normAutofit fontScale="92500" lnSpcReduction="10000"/>
          </a:bodyPr>
          <a:lstStyle/>
          <a:p>
            <a:pPr>
              <a:lnSpc>
                <a:spcPct val="170000"/>
              </a:lnSpc>
            </a:pPr>
            <a:r>
              <a:rPr lang="es-MX" sz="2000" dirty="0"/>
              <a:t>Las sociedades mercantiles, fideicomisos, fundaciones, asociaciones y otros tipos de personas y estructuras jurídicas (vehículos corporativos) y la utilización en forma indebida con fines ilícitos como :</a:t>
            </a:r>
          </a:p>
          <a:p>
            <a:pPr lvl="1">
              <a:lnSpc>
                <a:spcPct val="170000"/>
              </a:lnSpc>
            </a:pPr>
            <a:r>
              <a:rPr lang="es-MX" sz="1200" dirty="0"/>
              <a:t>Lavado de activos, </a:t>
            </a:r>
          </a:p>
          <a:p>
            <a:pPr lvl="1">
              <a:lnSpc>
                <a:spcPct val="170000"/>
              </a:lnSpc>
            </a:pPr>
            <a:r>
              <a:rPr lang="es-MX" sz="1200" dirty="0"/>
              <a:t>Soborno y corrupción. </a:t>
            </a:r>
          </a:p>
          <a:p>
            <a:pPr lvl="1">
              <a:lnSpc>
                <a:spcPct val="170000"/>
              </a:lnSpc>
            </a:pPr>
            <a:r>
              <a:rPr lang="es-MX" sz="1200" dirty="0"/>
              <a:t>Fraude fiscal, entre tras actividades ilegales.</a:t>
            </a:r>
          </a:p>
          <a:p>
            <a:pPr>
              <a:lnSpc>
                <a:spcPct val="170000"/>
              </a:lnSpc>
            </a:pPr>
            <a:r>
              <a:rPr lang="es-MX" sz="2000" dirty="0"/>
              <a:t>Para  GAFI el concepto de  </a:t>
            </a:r>
            <a:r>
              <a:rPr lang="es-MX" sz="2000" b="1" dirty="0"/>
              <a:t>beneficiario final</a:t>
            </a:r>
            <a:r>
              <a:rPr lang="es-MX" sz="2000" dirty="0"/>
              <a:t> se centra en las personas físicas que realmente poseen y se benefician del capital o patrimonio de la persona jurídica</a:t>
            </a:r>
          </a:p>
          <a:p>
            <a:pPr>
              <a:lnSpc>
                <a:spcPct val="170000"/>
              </a:lnSpc>
            </a:pPr>
            <a:r>
              <a:rPr lang="es-MX" sz="2000" dirty="0"/>
              <a:t>Para GAFI los países deben asegurar que:</a:t>
            </a:r>
          </a:p>
          <a:p>
            <a:pPr marL="514350" indent="-514350">
              <a:lnSpc>
                <a:spcPct val="120000"/>
              </a:lnSpc>
              <a:buAutoNum type="alphaLcParenR"/>
            </a:pPr>
            <a:r>
              <a:rPr lang="es-MX" sz="2000" dirty="0"/>
              <a:t>La sociedad mercantil obtenga la información sobre el beneficiario de dicha sociedad mercantil y que esta esté disponible en un lugar especificado en su país, o </a:t>
            </a:r>
          </a:p>
          <a:p>
            <a:pPr marL="514350" indent="-514350">
              <a:lnSpc>
                <a:spcPct val="120000"/>
              </a:lnSpc>
              <a:buAutoNum type="alphaLcParenR"/>
            </a:pPr>
            <a:r>
              <a:rPr lang="es-MX" sz="2000" dirty="0"/>
              <a:t>Que existan mecanismos establecidos de manera tal que una autoridad competente pueda determinar, a tiempo, el beneficiario de una sociedad mercantil.</a:t>
            </a:r>
          </a:p>
          <a:p>
            <a:pPr>
              <a:lnSpc>
                <a:spcPct val="120000"/>
              </a:lnSpc>
            </a:pPr>
            <a:r>
              <a:rPr lang="es-MX" sz="2000" dirty="0"/>
              <a:t>Las sanciones deben de ser eficaces, proporcionales y disuasivas.</a:t>
            </a:r>
          </a:p>
        </p:txBody>
      </p:sp>
    </p:spTree>
    <p:extLst>
      <p:ext uri="{BB962C8B-B14F-4D97-AF65-F5344CB8AC3E}">
        <p14:creationId xmlns:p14="http://schemas.microsoft.com/office/powerpoint/2010/main" val="363657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1B1A694C-A56D-11CA-ED60-CC5A932FCF49}"/>
              </a:ext>
            </a:extLst>
          </p:cNvPr>
          <p:cNvSpPr>
            <a:spLocks noGrp="1"/>
          </p:cNvSpPr>
          <p:nvPr>
            <p:ph type="title"/>
          </p:nvPr>
        </p:nvSpPr>
        <p:spPr>
          <a:xfrm>
            <a:off x="2130552" y="0"/>
            <a:ext cx="10515600" cy="1325563"/>
          </a:xfrm>
        </p:spPr>
        <p:txBody>
          <a:bodyPr>
            <a:normAutofit/>
          </a:bodyPr>
          <a:lstStyle/>
          <a:p>
            <a:r>
              <a:rPr lang="es-MX" sz="2800" b="1" dirty="0"/>
              <a:t>¿Quién es el beneficiario controlador (</a:t>
            </a:r>
            <a:r>
              <a:rPr lang="es-ES" sz="2800" b="1" dirty="0"/>
              <a:t>Artículo 32-B </a:t>
            </a:r>
            <a:r>
              <a:rPr lang="es-ES" sz="2800" b="1" dirty="0" err="1"/>
              <a:t>Quáter</a:t>
            </a:r>
            <a:r>
              <a:rPr lang="es-ES" sz="2800" b="1" dirty="0"/>
              <a:t> CFF)?</a:t>
            </a:r>
            <a:endParaRPr lang="es-MX" sz="2800" b="1" dirty="0"/>
          </a:p>
        </p:txBody>
      </p:sp>
      <p:sp>
        <p:nvSpPr>
          <p:cNvPr id="4" name="Marcador de contenido 2">
            <a:extLst>
              <a:ext uri="{FF2B5EF4-FFF2-40B4-BE49-F238E27FC236}">
                <a16:creationId xmlns:a16="http://schemas.microsoft.com/office/drawing/2014/main" id="{94004B6B-CA5A-B0CE-0D46-C51A16EA1EA4}"/>
              </a:ext>
            </a:extLst>
          </p:cNvPr>
          <p:cNvSpPr>
            <a:spLocks noGrp="1"/>
          </p:cNvSpPr>
          <p:nvPr>
            <p:ph idx="1"/>
          </p:nvPr>
        </p:nvSpPr>
        <p:spPr>
          <a:xfrm>
            <a:off x="1050324" y="1141353"/>
            <a:ext cx="11022496" cy="5259448"/>
          </a:xfrm>
        </p:spPr>
        <p:txBody>
          <a:bodyPr>
            <a:normAutofit fontScale="92500" lnSpcReduction="10000"/>
          </a:bodyPr>
          <a:lstStyle/>
          <a:p>
            <a:pPr marL="0" indent="0">
              <a:lnSpc>
                <a:spcPct val="120000"/>
              </a:lnSpc>
              <a:buNone/>
            </a:pPr>
            <a:r>
              <a:rPr lang="es-ES" sz="1600" u="sng" dirty="0"/>
              <a:t>El Beneficiario Controlador Fiscal de las personas morales: </a:t>
            </a:r>
          </a:p>
          <a:p>
            <a:pPr marL="0" indent="0">
              <a:lnSpc>
                <a:spcPct val="120000"/>
              </a:lnSpc>
              <a:buNone/>
            </a:pPr>
            <a:r>
              <a:rPr lang="es-ES" sz="1600" dirty="0"/>
              <a:t>Es la </a:t>
            </a:r>
            <a:r>
              <a:rPr lang="es-ES" dirty="0"/>
              <a:t>persona física </a:t>
            </a:r>
            <a:r>
              <a:rPr lang="es-ES" sz="1600" dirty="0"/>
              <a:t>o </a:t>
            </a:r>
            <a:r>
              <a:rPr lang="es-ES" dirty="0"/>
              <a:t>el grupo de personas físicas </a:t>
            </a:r>
            <a:r>
              <a:rPr lang="es-ES" sz="1600" dirty="0"/>
              <a:t>que:</a:t>
            </a:r>
          </a:p>
          <a:p>
            <a:pPr algn="just">
              <a:lnSpc>
                <a:spcPct val="120000"/>
              </a:lnSpc>
              <a:buFont typeface="Courier New" panose="02070309020205020404" pitchFamily="49" charset="0"/>
              <a:buChar char="o"/>
            </a:pPr>
            <a:r>
              <a:rPr lang="es-ES" sz="1600" dirty="0"/>
              <a:t>Directamente o por medio de otra u otras o de cualquier acto jurídico, obtiene u obtienen el </a:t>
            </a:r>
            <a:r>
              <a:rPr lang="es-ES" sz="1800" b="1" u="sng" dirty="0"/>
              <a:t>beneficio</a:t>
            </a:r>
            <a:r>
              <a:rPr lang="es-ES" sz="1800" dirty="0"/>
              <a:t> </a:t>
            </a:r>
            <a:r>
              <a:rPr lang="es-ES" sz="1600" dirty="0"/>
              <a:t>derivado </a:t>
            </a:r>
            <a:r>
              <a:rPr lang="es-ES" sz="1600" b="1" u="sng" dirty="0"/>
              <a:t>de su participación en una persona moral</a:t>
            </a:r>
            <a:r>
              <a:rPr lang="es-ES" sz="1600" dirty="0"/>
              <a:t>, </a:t>
            </a:r>
            <a:r>
              <a:rPr lang="es-ES" sz="1600" b="1" u="sng" dirty="0"/>
              <a:t>un fideicomiso o cualquier otra figura jurídica</a:t>
            </a:r>
            <a:r>
              <a:rPr lang="es-ES" sz="1600" dirty="0"/>
              <a:t>, así como de cualquier otro acto jurídico.</a:t>
            </a:r>
          </a:p>
          <a:p>
            <a:pPr algn="just">
              <a:lnSpc>
                <a:spcPct val="120000"/>
              </a:lnSpc>
              <a:buFont typeface="Courier New" panose="02070309020205020404" pitchFamily="49" charset="0"/>
              <a:buChar char="o"/>
            </a:pPr>
            <a:r>
              <a:rPr lang="es-ES" sz="1600" dirty="0"/>
              <a:t>Es quien o quienes en última instancia </a:t>
            </a:r>
            <a:r>
              <a:rPr lang="es-ES" sz="1800" b="1" u="sng" dirty="0"/>
              <a:t>ejerce o ejercen los derechos de uso, goce, disfrute, aprovechamiento o disposición de un bien </a:t>
            </a:r>
            <a:r>
              <a:rPr lang="es-ES" sz="1600" dirty="0"/>
              <a:t>o servicio o en cuyo nombre se realiza una transacción, aun y cuando lo haga o hagan de forma contingente.</a:t>
            </a:r>
          </a:p>
          <a:p>
            <a:pPr>
              <a:lnSpc>
                <a:spcPct val="120000"/>
              </a:lnSpc>
              <a:buFont typeface="Courier New" panose="02070309020205020404" pitchFamily="49" charset="0"/>
              <a:buChar char="o"/>
            </a:pPr>
            <a:r>
              <a:rPr lang="es-ES" sz="1600" dirty="0"/>
              <a:t>Directa, indirectamente o de forma contingente, </a:t>
            </a:r>
            <a:r>
              <a:rPr lang="es-ES" sz="1800" b="1" u="sng" dirty="0"/>
              <a:t>ejerzan el control de la persona moral, fideicomiso o cualquier otra figura jurídica</a:t>
            </a:r>
            <a:r>
              <a:rPr lang="es-ES" sz="1600" dirty="0"/>
              <a:t>.</a:t>
            </a:r>
          </a:p>
          <a:p>
            <a:pPr lvl="1">
              <a:lnSpc>
                <a:spcPct val="120000"/>
              </a:lnSpc>
              <a:buFontTx/>
              <a:buChar char="-"/>
            </a:pPr>
            <a:r>
              <a:rPr lang="es-ES" sz="1600" dirty="0"/>
              <a:t>Se entiende que una persona física o grupo de personas físicas ejerce el control cuando, a través de la titularidad de valores, por contrato o por cualquier otro acto jurídico, puede o pueden:</a:t>
            </a:r>
          </a:p>
          <a:p>
            <a:pPr marL="800100" lvl="1" indent="-342900">
              <a:lnSpc>
                <a:spcPct val="120000"/>
              </a:lnSpc>
              <a:buAutoNum type="alphaLcParenR"/>
            </a:pPr>
            <a:r>
              <a:rPr lang="es-ES" sz="1600" b="1" u="sng" dirty="0"/>
              <a:t>Imponer, directa o indirectamente</a:t>
            </a:r>
            <a:r>
              <a:rPr lang="es-ES" sz="1600" dirty="0"/>
              <a:t>, decisiones en las asambleas generales de accionistas, socios u órganos equivalentes</a:t>
            </a:r>
            <a:r>
              <a:rPr lang="es-ES" sz="1600" b="1" u="sng" dirty="0"/>
              <a:t>, o nombrar o destituir a la mayoría de los consejeros</a:t>
            </a:r>
            <a:r>
              <a:rPr lang="es-ES" sz="1600" dirty="0"/>
              <a:t>, </a:t>
            </a:r>
            <a:r>
              <a:rPr lang="es-ES" sz="1600" b="1" u="sng" dirty="0"/>
              <a:t>administradores o sus equivalentes</a:t>
            </a:r>
            <a:r>
              <a:rPr lang="es-ES" sz="1600" dirty="0"/>
              <a:t>.</a:t>
            </a:r>
          </a:p>
          <a:p>
            <a:pPr marL="800100" lvl="1" indent="-342900">
              <a:lnSpc>
                <a:spcPct val="120000"/>
              </a:lnSpc>
              <a:buAutoNum type="alphaLcParenR"/>
            </a:pPr>
            <a:r>
              <a:rPr lang="es-ES" sz="1600" b="1" u="sng" dirty="0"/>
              <a:t>Mantener la titularidad de los derechos </a:t>
            </a:r>
            <a:r>
              <a:rPr lang="es-ES" sz="1600" dirty="0"/>
              <a:t>que permitan, directa o indirectamente, ejercer el voto respecto de más del 15% del capital social o bien.</a:t>
            </a:r>
          </a:p>
          <a:p>
            <a:pPr marL="800100" lvl="1" indent="-342900">
              <a:lnSpc>
                <a:spcPct val="120000"/>
              </a:lnSpc>
              <a:buAutoNum type="alphaLcParenR"/>
            </a:pPr>
            <a:r>
              <a:rPr lang="es-ES" sz="1600" b="1" u="sng" dirty="0"/>
              <a:t>Dirigir, directa o indirectamente, la administración, la estrategia </a:t>
            </a:r>
            <a:r>
              <a:rPr lang="es-ES" sz="1600" dirty="0"/>
              <a:t>o las principales políticas de la persona moral, fideicomiso o cualquier otra figura jurídica.</a:t>
            </a:r>
          </a:p>
        </p:txBody>
      </p:sp>
    </p:spTree>
    <p:extLst>
      <p:ext uri="{BB962C8B-B14F-4D97-AF65-F5344CB8AC3E}">
        <p14:creationId xmlns:p14="http://schemas.microsoft.com/office/powerpoint/2010/main" val="280298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2772130C-A683-8668-165E-E7CCBEF66C87}"/>
              </a:ext>
            </a:extLst>
          </p:cNvPr>
          <p:cNvSpPr>
            <a:spLocks noGrp="1"/>
          </p:cNvSpPr>
          <p:nvPr>
            <p:ph idx="1"/>
          </p:nvPr>
        </p:nvSpPr>
        <p:spPr>
          <a:xfrm>
            <a:off x="1383956" y="840257"/>
            <a:ext cx="10367319" cy="5826593"/>
          </a:xfrm>
        </p:spPr>
        <p:txBody>
          <a:bodyPr>
            <a:normAutofit fontScale="92500" lnSpcReduction="10000"/>
          </a:bodyPr>
          <a:lstStyle/>
          <a:p>
            <a:pPr marL="0" indent="0">
              <a:lnSpc>
                <a:spcPct val="120000"/>
              </a:lnSpc>
              <a:buNone/>
            </a:pPr>
            <a:r>
              <a:rPr lang="es-ES" sz="1800" u="sng" dirty="0"/>
              <a:t>El Beneficiario Controlador Fiscal de los </a:t>
            </a:r>
            <a:r>
              <a:rPr lang="es-MX" sz="1800" u="sng" dirty="0"/>
              <a:t>fideicomisos:</a:t>
            </a:r>
          </a:p>
          <a:p>
            <a:pPr marL="0" indent="0">
              <a:lnSpc>
                <a:spcPct val="120000"/>
              </a:lnSpc>
              <a:buNone/>
            </a:pPr>
            <a:r>
              <a:rPr lang="es-MX" sz="1800" dirty="0"/>
              <a:t>Es la persona física o el grupo de personas físicas que:</a:t>
            </a:r>
          </a:p>
          <a:p>
            <a:pPr>
              <a:lnSpc>
                <a:spcPct val="120000"/>
              </a:lnSpc>
              <a:buFont typeface="Courier New" panose="02070309020205020404" pitchFamily="49" charset="0"/>
              <a:buChar char="o"/>
            </a:pPr>
            <a:r>
              <a:rPr lang="es-MX" sz="1800" dirty="0"/>
              <a:t>Directamente o por medio de otra u otras o de cualquier acto jurídico, </a:t>
            </a:r>
            <a:r>
              <a:rPr lang="es-MX" sz="1800" b="1" u="sng" dirty="0"/>
              <a:t>obtiene</a:t>
            </a:r>
            <a:r>
              <a:rPr lang="es-MX" sz="1800" dirty="0"/>
              <a:t> u </a:t>
            </a:r>
            <a:r>
              <a:rPr lang="es-MX" sz="1800" b="1" u="sng" dirty="0"/>
              <a:t>obtienen el beneficio derivado de su participación en un fideicomiso o cualquier otra figura jurídica</a:t>
            </a:r>
            <a:r>
              <a:rPr lang="es-MX" sz="1800" dirty="0"/>
              <a:t>, así como de cualquier otro acto jurídico.</a:t>
            </a:r>
          </a:p>
          <a:p>
            <a:pPr>
              <a:lnSpc>
                <a:spcPct val="120000"/>
              </a:lnSpc>
              <a:buFont typeface="Courier New" panose="02070309020205020404" pitchFamily="49" charset="0"/>
              <a:buChar char="o"/>
            </a:pPr>
            <a:r>
              <a:rPr lang="es-MX" sz="1800" dirty="0"/>
              <a:t>Se consideraran beneficiarios controladores:</a:t>
            </a:r>
          </a:p>
          <a:p>
            <a:pPr lvl="1">
              <a:lnSpc>
                <a:spcPct val="120000"/>
              </a:lnSpc>
            </a:pPr>
            <a:r>
              <a:rPr lang="es-MX" sz="1800" dirty="0"/>
              <a:t>El </a:t>
            </a:r>
            <a:r>
              <a:rPr lang="es-MX" sz="1800" b="1" dirty="0"/>
              <a:t>fideicomitente</a:t>
            </a:r>
            <a:r>
              <a:rPr lang="es-MX" sz="1800" dirty="0"/>
              <a:t> o </a:t>
            </a:r>
            <a:r>
              <a:rPr lang="es-MX" sz="1800" b="1" dirty="0"/>
              <a:t>fideicomitentes</a:t>
            </a:r>
            <a:r>
              <a:rPr lang="es-MX" sz="1800" dirty="0"/>
              <a:t> (la persona que transmite los recursos, derechos o bienes)</a:t>
            </a:r>
          </a:p>
          <a:p>
            <a:pPr lvl="1">
              <a:lnSpc>
                <a:spcPct val="120000"/>
              </a:lnSpc>
            </a:pPr>
            <a:r>
              <a:rPr lang="es-MX" sz="1800" dirty="0"/>
              <a:t>El </a:t>
            </a:r>
            <a:r>
              <a:rPr lang="es-MX" sz="1800" b="1" dirty="0"/>
              <a:t>fiduciario *</a:t>
            </a:r>
            <a:r>
              <a:rPr lang="es-MX" sz="1800" dirty="0"/>
              <a:t> (quien administra los bienes, la institución financiera)</a:t>
            </a:r>
          </a:p>
          <a:p>
            <a:pPr lvl="1">
              <a:lnSpc>
                <a:spcPct val="120000"/>
              </a:lnSpc>
            </a:pPr>
            <a:r>
              <a:rPr lang="es-MX" sz="1800" dirty="0"/>
              <a:t>El </a:t>
            </a:r>
            <a:r>
              <a:rPr lang="es-MX" sz="1800" b="1" dirty="0"/>
              <a:t>fideicomisario</a:t>
            </a:r>
            <a:r>
              <a:rPr lang="es-MX" sz="1800" dirty="0"/>
              <a:t> o </a:t>
            </a:r>
            <a:r>
              <a:rPr lang="es-MX" sz="1800" b="1" dirty="0"/>
              <a:t>fideicomisarios</a:t>
            </a:r>
            <a:r>
              <a:rPr lang="es-MX" sz="1800" dirty="0"/>
              <a:t> (a quien se le transmitirán los recursos, derechos o bienes)</a:t>
            </a:r>
          </a:p>
          <a:p>
            <a:pPr lvl="1">
              <a:lnSpc>
                <a:spcPct val="120000"/>
              </a:lnSpc>
            </a:pPr>
            <a:r>
              <a:rPr lang="es-MX" sz="1800" dirty="0"/>
              <a:t>Así como cualquier </a:t>
            </a:r>
            <a:r>
              <a:rPr lang="es-MX" sz="1800" b="1" u="sng" dirty="0"/>
              <a:t>otra persona </a:t>
            </a:r>
            <a:r>
              <a:rPr lang="es-MX" sz="1800" dirty="0"/>
              <a:t>involucrada y que ejerza, en última instancia, el control efectivo en el contrato, aún de forma contingente.</a:t>
            </a:r>
          </a:p>
          <a:p>
            <a:pPr marL="457200" lvl="1" indent="0">
              <a:lnSpc>
                <a:spcPct val="120000"/>
              </a:lnSpc>
              <a:buNone/>
            </a:pPr>
            <a:endParaRPr lang="es-MX" sz="1800" dirty="0"/>
          </a:p>
          <a:p>
            <a:pPr marL="0" indent="0" algn="just">
              <a:lnSpc>
                <a:spcPct val="120000"/>
              </a:lnSpc>
              <a:buNone/>
            </a:pPr>
            <a:r>
              <a:rPr lang="es-MX" sz="1800" dirty="0"/>
              <a:t>Para la interpretación de lo dispuesto en el artículo 32-B </a:t>
            </a:r>
            <a:r>
              <a:rPr lang="es-MX" sz="1800" dirty="0" err="1"/>
              <a:t>Quáter</a:t>
            </a:r>
            <a:r>
              <a:rPr lang="es-MX" sz="1800" dirty="0"/>
              <a:t> del CFF serán aplicables las Recomendaciones emitidas por el Grupo de Acción Financiera Internacional y por el Foro Global sobre Transparencia e Intercambio de Información con Fines Fiscales organizado por la Organización para la Cooperación y el Desarrollo Económicos, acorde a los estándares internacionales de los que México forma parte, cuando su aplicación no sea contraria  ala naturaleza propia de las disposiciones fiscales mexicanas.</a:t>
            </a:r>
          </a:p>
        </p:txBody>
      </p:sp>
    </p:spTree>
    <p:extLst>
      <p:ext uri="{BB962C8B-B14F-4D97-AF65-F5344CB8AC3E}">
        <p14:creationId xmlns:p14="http://schemas.microsoft.com/office/powerpoint/2010/main" val="174787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2F450-6CB8-CB0D-647C-F2FE650BDBF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1F4D2DD-F878-FF2C-C846-ECBAEF91BF51}"/>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DDEEB540-D8D8-66FD-6E86-1E226BDB113D}"/>
              </a:ext>
            </a:extLst>
          </p:cNvPr>
          <p:cNvPicPr>
            <a:picLocks noChangeAspect="1"/>
          </p:cNvPicPr>
          <p:nvPr/>
        </p:nvPicPr>
        <p:blipFill>
          <a:blip r:embed="rId2"/>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2C07045B-9AB7-D22B-A7AF-5737B96EB5A1}"/>
              </a:ext>
            </a:extLst>
          </p:cNvPr>
          <p:cNvSpPr txBox="1">
            <a:spLocks/>
          </p:cNvSpPr>
          <p:nvPr/>
        </p:nvSpPr>
        <p:spPr>
          <a:xfrm>
            <a:off x="2095500" y="2301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t>Quiénes deben identificar a los beneficiarios controladores (Art. 32-B Ter CFF)</a:t>
            </a:r>
            <a:endParaRPr lang="es-MX" sz="3200" dirty="0"/>
          </a:p>
        </p:txBody>
      </p:sp>
      <p:sp>
        <p:nvSpPr>
          <p:cNvPr id="7" name="Marcador de contenido 2">
            <a:extLst>
              <a:ext uri="{FF2B5EF4-FFF2-40B4-BE49-F238E27FC236}">
                <a16:creationId xmlns:a16="http://schemas.microsoft.com/office/drawing/2014/main" id="{8F4D229C-9C31-EE91-FBAE-24D493B38CDD}"/>
              </a:ext>
            </a:extLst>
          </p:cNvPr>
          <p:cNvSpPr txBox="1">
            <a:spLocks/>
          </p:cNvSpPr>
          <p:nvPr/>
        </p:nvSpPr>
        <p:spPr>
          <a:xfrm>
            <a:off x="838200" y="1580075"/>
            <a:ext cx="10515600" cy="49128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s-ES" b="1"/>
              <a:t>“Artículo 32-B Ter. </a:t>
            </a:r>
            <a:r>
              <a:rPr lang="es-ES"/>
              <a:t>…</a:t>
            </a:r>
          </a:p>
          <a:p>
            <a:pPr marL="0" indent="0" algn="just">
              <a:lnSpc>
                <a:spcPct val="120000"/>
              </a:lnSpc>
              <a:buFont typeface="Arial" panose="020B0604020202020204" pitchFamily="34" charset="0"/>
              <a:buNone/>
            </a:pPr>
            <a:r>
              <a:rPr lang="es-ES"/>
              <a:t>Los notarios, corredores y cualquier otra persona que intervenga en la formación o celebración de los contratos o actos jurídicos que den lugar a la constitución de dichas personas o celebración de fideicomisos o de cualquier otra figura jurídica, así como las entidades financieras y los integrantes del sistema financiero para fines de la Ley del Impuesto sobre la Renta, tratándose de la información relativa a cuentas financieras, estarán obligados con motivo de su intervención a obtener la información para identificar a los beneficiarios controladores y a adoptar las medidas razonables a fin de comprobar su identidad, para proporcionarla al Servicio de Administración Tributaria cuando dicha autoridad así lo requiera, en la forma y términos que dicho órgano desconcentrado determine mediante reglas de carácter general”.</a:t>
            </a:r>
            <a:endParaRPr lang="es-MX" dirty="0"/>
          </a:p>
        </p:txBody>
      </p:sp>
    </p:spTree>
    <p:extLst>
      <p:ext uri="{BB962C8B-B14F-4D97-AF65-F5344CB8AC3E}">
        <p14:creationId xmlns:p14="http://schemas.microsoft.com/office/powerpoint/2010/main" val="118923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2ECCB-2D31-FF0E-CDA4-80E96AFBD69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E4B6983-2F7F-35FC-3279-B3FA6E65365D}"/>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DA336A05-0EDA-D95A-6F37-146D340E64C5}"/>
              </a:ext>
            </a:extLst>
          </p:cNvPr>
          <p:cNvPicPr>
            <a:picLocks noChangeAspect="1"/>
          </p:cNvPicPr>
          <p:nvPr/>
        </p:nvPicPr>
        <p:blipFill>
          <a:blip r:embed="rId2"/>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C8F538EF-4AAD-B95D-99D1-1AB8E17697ED}"/>
              </a:ext>
            </a:extLst>
          </p:cNvPr>
          <p:cNvSpPr txBox="1">
            <a:spLocks/>
          </p:cNvSpPr>
          <p:nvPr/>
        </p:nvSpPr>
        <p:spPr>
          <a:xfrm>
            <a:off x="2872545" y="365125"/>
            <a:ext cx="108942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dirty="0"/>
              <a:t>¿Qué debemos de identificar de ellos?</a:t>
            </a:r>
          </a:p>
          <a:p>
            <a:r>
              <a:rPr lang="es-MX" sz="4000" u="sng" dirty="0"/>
              <a:t>Los notarios y corredores públicos </a:t>
            </a:r>
          </a:p>
          <a:p>
            <a:endParaRPr lang="es-MX" sz="4000" dirty="0"/>
          </a:p>
        </p:txBody>
      </p:sp>
      <p:sp>
        <p:nvSpPr>
          <p:cNvPr id="7" name="Marcador de contenido 2">
            <a:extLst>
              <a:ext uri="{FF2B5EF4-FFF2-40B4-BE49-F238E27FC236}">
                <a16:creationId xmlns:a16="http://schemas.microsoft.com/office/drawing/2014/main" id="{6BF9B48F-31D1-6337-7CBA-8BF7A2F1BB2B}"/>
              </a:ext>
            </a:extLst>
          </p:cNvPr>
          <p:cNvSpPr txBox="1">
            <a:spLocks/>
          </p:cNvSpPr>
          <p:nvPr/>
        </p:nvSpPr>
        <p:spPr>
          <a:xfrm>
            <a:off x="1038100" y="1180107"/>
            <a:ext cx="10894255" cy="53297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s-ES" sz="1600" b="1" dirty="0"/>
              <a:t>Regla 2.8.1.23.</a:t>
            </a:r>
          </a:p>
          <a:p>
            <a:pPr marL="0" indent="0" algn="just">
              <a:lnSpc>
                <a:spcPct val="110000"/>
              </a:lnSpc>
              <a:buFont typeface="Arial" panose="020B0604020202020204" pitchFamily="34" charset="0"/>
              <a:buNone/>
            </a:pPr>
            <a:r>
              <a:rPr lang="es-ES" sz="1600" dirty="0"/>
              <a:t>Para los efectos del artículo 32-B Ter, tercer párrafo del CFF, los notarios, corredores y cualquier otra persona que intervenga </a:t>
            </a:r>
            <a:r>
              <a:rPr lang="es-ES" sz="1600" b="1" u="sng" dirty="0"/>
              <a:t>en la formación </a:t>
            </a:r>
            <a:r>
              <a:rPr lang="es-ES" sz="1600" dirty="0"/>
              <a:t>o </a:t>
            </a:r>
            <a:r>
              <a:rPr lang="es-ES" sz="1600" b="1" u="sng" dirty="0"/>
              <a:t>celebración de los contratos  </a:t>
            </a:r>
            <a:r>
              <a:rPr lang="es-ES" sz="1600" dirty="0"/>
              <a:t>o </a:t>
            </a:r>
            <a:r>
              <a:rPr lang="es-ES" sz="1600" b="1" u="sng" dirty="0"/>
              <a:t>actos jurídicos </a:t>
            </a:r>
            <a:r>
              <a:rPr lang="es-ES" sz="1600" dirty="0"/>
              <a:t>que den lugar </a:t>
            </a:r>
            <a:r>
              <a:rPr lang="es-ES" sz="1600" b="1" u="sng" dirty="0"/>
              <a:t>a la constitución de personas morales </a:t>
            </a:r>
            <a:r>
              <a:rPr lang="es-ES" sz="1600" dirty="0"/>
              <a:t>o </a:t>
            </a:r>
            <a:r>
              <a:rPr lang="es-ES" sz="1600" b="1" u="sng" dirty="0"/>
              <a:t>celebración de fideicomisos </a:t>
            </a:r>
            <a:r>
              <a:rPr lang="es-ES" sz="1600" dirty="0"/>
              <a:t>o de </a:t>
            </a:r>
            <a:r>
              <a:rPr lang="es-ES" sz="1600" b="1" u="sng" dirty="0"/>
              <a:t>cualquier otra figura jurídica</a:t>
            </a:r>
            <a:r>
              <a:rPr lang="es-ES" sz="1600" dirty="0"/>
              <a:t>, estarán obligados </a:t>
            </a:r>
            <a:r>
              <a:rPr lang="es-ES" sz="1600" b="1" dirty="0"/>
              <a:t>con motivo de su intervención a obtener y conservar</a:t>
            </a:r>
            <a:r>
              <a:rPr lang="es-ES" sz="1600" dirty="0"/>
              <a:t>, además de la información señalada en la regla 2.8.1.22., fracciones I a XII, la siguiente:</a:t>
            </a:r>
          </a:p>
          <a:p>
            <a:pPr marL="0" indent="0" algn="just">
              <a:lnSpc>
                <a:spcPct val="110000"/>
              </a:lnSpc>
              <a:buFont typeface="Arial" panose="020B0604020202020204" pitchFamily="34" charset="0"/>
              <a:buNone/>
            </a:pPr>
            <a:r>
              <a:rPr lang="es-ES" sz="1600" dirty="0"/>
              <a:t>I. Datos de identificación de la notaria, correduría, oficina, así como de la persona titular de ellas ante quienes se haya formalizado el contrato o acto jurídico que dio lugar a la constitución de las personas morales o celebración de fideicomisos o de cualquier otra figura jurídica.</a:t>
            </a:r>
          </a:p>
          <a:p>
            <a:pPr marL="0" indent="0" algn="just">
              <a:lnSpc>
                <a:spcPct val="110000"/>
              </a:lnSpc>
              <a:buFont typeface="Arial" panose="020B0604020202020204" pitchFamily="34" charset="0"/>
              <a:buNone/>
            </a:pPr>
            <a:r>
              <a:rPr lang="es-ES" sz="1600" dirty="0"/>
              <a:t>II. Fecha de constitución o celebración, conforme a la escritura, acta, póliza, minuta, similar o equivalente que dé soporte a la constitución de la persona moral o celebración del fideicomiso o figura jurídica.</a:t>
            </a:r>
          </a:p>
          <a:p>
            <a:pPr marL="0" indent="0" algn="just">
              <a:lnSpc>
                <a:spcPct val="110000"/>
              </a:lnSpc>
              <a:buFont typeface="Arial" panose="020B0604020202020204" pitchFamily="34" charset="0"/>
              <a:buNone/>
            </a:pPr>
            <a:r>
              <a:rPr lang="es-ES" sz="1600" dirty="0"/>
              <a:t>III. El nombre completo de quienes constituyen, integran o son parte de la persona moral conforme al acta constitutiva o escritura pública o participaron en la celebración del fideicomiso o figura jurídica.</a:t>
            </a:r>
          </a:p>
          <a:p>
            <a:pPr marL="0" indent="0" algn="just">
              <a:lnSpc>
                <a:spcPct val="110000"/>
              </a:lnSpc>
              <a:buFont typeface="Arial" panose="020B0604020202020204" pitchFamily="34" charset="0"/>
              <a:buNone/>
            </a:pPr>
            <a:r>
              <a:rPr lang="es-ES" sz="1600" dirty="0"/>
              <a:t>IV. Importe del capital social de la persona moral conforme al acta constitutiva o escritura pública o del patrimonio del fideicomiso o figura jurídica.</a:t>
            </a:r>
          </a:p>
          <a:p>
            <a:pPr marL="0" indent="0" algn="just">
              <a:lnSpc>
                <a:spcPct val="110000"/>
              </a:lnSpc>
              <a:buFont typeface="Arial" panose="020B0604020202020204" pitchFamily="34" charset="0"/>
              <a:buNone/>
            </a:pPr>
            <a:r>
              <a:rPr lang="es-ES" sz="1600" dirty="0"/>
              <a:t>V. En caso de que con su intervención la persona moral, fideicomiso o cualquier otra figura jurídica efectúe modificaciones al capital fijo o capital variable o al patrimonio del fideicomiso o figura jurídica, según corresponda, la información soporte del monto y de los actos o contratos necesarios para ello.</a:t>
            </a:r>
          </a:p>
          <a:p>
            <a:pPr marL="0" indent="0" algn="just">
              <a:lnSpc>
                <a:spcPct val="110000"/>
              </a:lnSpc>
              <a:buFont typeface="Arial" panose="020B0604020202020204" pitchFamily="34" charset="0"/>
              <a:buNone/>
            </a:pPr>
            <a:r>
              <a:rPr lang="es-ES" sz="1600" dirty="0"/>
              <a:t>VI. Nombre del administrador único o equivalente, en su caso, miembros del consejo de administración u órgano equivalente.</a:t>
            </a:r>
          </a:p>
          <a:p>
            <a:pPr marL="0" indent="0" algn="just">
              <a:lnSpc>
                <a:spcPct val="110000"/>
              </a:lnSpc>
              <a:buFont typeface="Arial" panose="020B0604020202020204" pitchFamily="34" charset="0"/>
              <a:buNone/>
            </a:pPr>
            <a:r>
              <a:rPr lang="es-ES" sz="1600" dirty="0"/>
              <a:t>VII. Datos de inscripción, en su caso, ante los registros públicos o equivalentes.                                                          …</a:t>
            </a:r>
            <a:endParaRPr lang="es-MX" sz="1600" dirty="0"/>
          </a:p>
        </p:txBody>
      </p:sp>
    </p:spTree>
    <p:extLst>
      <p:ext uri="{BB962C8B-B14F-4D97-AF65-F5344CB8AC3E}">
        <p14:creationId xmlns:p14="http://schemas.microsoft.com/office/powerpoint/2010/main" val="382258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AA738-BDDA-43FE-60D2-43E3168E0D2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F2B595C-095D-37F5-1A7A-108A7135BAC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173B11ED-9702-5CA7-0B70-C7BF104103D2}"/>
              </a:ext>
            </a:extLst>
          </p:cNvPr>
          <p:cNvPicPr>
            <a:picLocks noChangeAspect="1"/>
          </p:cNvPicPr>
          <p:nvPr/>
        </p:nvPicPr>
        <p:blipFill>
          <a:blip r:embed="rId2"/>
          <a:stretch>
            <a:fillRect/>
          </a:stretch>
        </p:blipFill>
        <p:spPr>
          <a:xfrm>
            <a:off x="0" y="0"/>
            <a:ext cx="12192000" cy="6858000"/>
          </a:xfrm>
          <a:prstGeom prst="rect">
            <a:avLst/>
          </a:prstGeom>
        </p:spPr>
      </p:pic>
      <p:sp>
        <p:nvSpPr>
          <p:cNvPr id="5" name="Marcador de contenido 2">
            <a:extLst>
              <a:ext uri="{FF2B5EF4-FFF2-40B4-BE49-F238E27FC236}">
                <a16:creationId xmlns:a16="http://schemas.microsoft.com/office/drawing/2014/main" id="{722CE77E-9DEB-391B-AB34-33A0A8962ECE}"/>
              </a:ext>
            </a:extLst>
          </p:cNvPr>
          <p:cNvSpPr txBox="1">
            <a:spLocks/>
          </p:cNvSpPr>
          <p:nvPr/>
        </p:nvSpPr>
        <p:spPr>
          <a:xfrm>
            <a:off x="1257300" y="1298553"/>
            <a:ext cx="10515600" cy="517526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600" b="1" dirty="0"/>
              <a:t>Regla 2.8.1.22.</a:t>
            </a:r>
          </a:p>
          <a:p>
            <a:pPr marL="0" indent="0">
              <a:buFont typeface="Arial" panose="020B0604020202020204" pitchFamily="34" charset="0"/>
              <a:buNone/>
            </a:pPr>
            <a:r>
              <a:rPr lang="es-ES" sz="1600" dirty="0"/>
              <a:t>Para los efectos del artículo 32-B Ter, primer párrafo del CFF,…, deberán integrar </a:t>
            </a:r>
            <a:r>
              <a:rPr lang="es-ES" sz="1600" b="1" u="sng" dirty="0"/>
              <a:t>como parte de su contabilidad la siguiente información</a:t>
            </a:r>
            <a:r>
              <a:rPr lang="es-ES" sz="1600" dirty="0"/>
              <a:t> con respecto de cada beneficiario controlador:</a:t>
            </a:r>
          </a:p>
          <a:p>
            <a:pPr marL="0" indent="0">
              <a:buFont typeface="Arial" panose="020B0604020202020204" pitchFamily="34" charset="0"/>
              <a:buNone/>
            </a:pPr>
            <a:r>
              <a:rPr lang="es-ES" sz="1600" b="1" dirty="0"/>
              <a:t>I. </a:t>
            </a:r>
            <a:r>
              <a:rPr lang="es-ES" sz="1600" dirty="0"/>
              <a:t>Nombres y apellidos completos, los cuales deben corresponder con el documento oficial con el que se haya acreditado la identidad.</a:t>
            </a:r>
          </a:p>
          <a:p>
            <a:pPr marL="0" indent="0">
              <a:buFont typeface="Arial" panose="020B0604020202020204" pitchFamily="34" charset="0"/>
              <a:buNone/>
            </a:pPr>
            <a:r>
              <a:rPr lang="es-ES" sz="1600" b="1" dirty="0"/>
              <a:t>II</a:t>
            </a:r>
            <a:r>
              <a:rPr lang="es-ES" sz="1600" dirty="0"/>
              <a:t>. Alias.</a:t>
            </a:r>
          </a:p>
          <a:p>
            <a:pPr marL="0" indent="0">
              <a:buFont typeface="Arial" panose="020B0604020202020204" pitchFamily="34" charset="0"/>
              <a:buNone/>
            </a:pPr>
            <a:r>
              <a:rPr lang="es-ES" sz="1600" b="1" dirty="0"/>
              <a:t>III. </a:t>
            </a:r>
            <a:r>
              <a:rPr lang="es-ES" sz="1600" dirty="0"/>
              <a:t>Fecha de nacimiento. Cuando sea aplicable, fecha de defunción.</a:t>
            </a:r>
          </a:p>
          <a:p>
            <a:pPr marL="0" indent="0">
              <a:buFont typeface="Arial" panose="020B0604020202020204" pitchFamily="34" charset="0"/>
              <a:buNone/>
            </a:pPr>
            <a:r>
              <a:rPr lang="es-ES" sz="1600" b="1" dirty="0"/>
              <a:t>IV. </a:t>
            </a:r>
            <a:r>
              <a:rPr lang="es-ES" sz="1600" dirty="0"/>
              <a:t>Sexo.</a:t>
            </a:r>
          </a:p>
          <a:p>
            <a:pPr marL="0" indent="0">
              <a:buFont typeface="Arial" panose="020B0604020202020204" pitchFamily="34" charset="0"/>
              <a:buNone/>
            </a:pPr>
            <a:r>
              <a:rPr lang="es-ES" sz="1600" b="1" dirty="0"/>
              <a:t>V. </a:t>
            </a:r>
            <a:r>
              <a:rPr lang="es-ES" sz="1600" dirty="0"/>
              <a:t>País de origen y nacionalidad. En caso de tener más de una, identificarlas todas.</a:t>
            </a:r>
          </a:p>
          <a:p>
            <a:pPr marL="0" indent="0">
              <a:buFont typeface="Arial" panose="020B0604020202020204" pitchFamily="34" charset="0"/>
              <a:buNone/>
            </a:pPr>
            <a:r>
              <a:rPr lang="es-ES" sz="1600" b="1" dirty="0"/>
              <a:t>VI. </a:t>
            </a:r>
            <a:r>
              <a:rPr lang="es-ES" sz="1600" dirty="0"/>
              <a:t>CURP o su equivalente, tratándose de otros países o jurisdicciones.</a:t>
            </a:r>
          </a:p>
          <a:p>
            <a:pPr marL="0" indent="0">
              <a:buFont typeface="Arial" panose="020B0604020202020204" pitchFamily="34" charset="0"/>
              <a:buNone/>
            </a:pPr>
            <a:r>
              <a:rPr lang="es-ES" sz="1600" b="1" dirty="0"/>
              <a:t>VII. </a:t>
            </a:r>
            <a:r>
              <a:rPr lang="es-ES" sz="1600" dirty="0"/>
              <a:t>País o jurisdicción de residencia para efectos fiscales.</a:t>
            </a:r>
          </a:p>
          <a:p>
            <a:pPr marL="0" indent="0">
              <a:buFont typeface="Arial" panose="020B0604020202020204" pitchFamily="34" charset="0"/>
              <a:buNone/>
            </a:pPr>
            <a:r>
              <a:rPr lang="es-ES" sz="1600" b="1" dirty="0"/>
              <a:t>VIII. </a:t>
            </a:r>
            <a:r>
              <a:rPr lang="es-ES" sz="1600" dirty="0"/>
              <a:t>Tipo y número o clave de la identificación oficial.</a:t>
            </a:r>
          </a:p>
          <a:p>
            <a:pPr marL="0" indent="0">
              <a:buFont typeface="Arial" panose="020B0604020202020204" pitchFamily="34" charset="0"/>
              <a:buNone/>
            </a:pPr>
            <a:r>
              <a:rPr lang="es-ES" sz="1600" b="1" dirty="0"/>
              <a:t>IX. </a:t>
            </a:r>
            <a:r>
              <a:rPr lang="es-ES" sz="1600" dirty="0"/>
              <a:t>Clave en el RFC o número de identificación fiscal, o su equivalente, en caso de ser residente en el extranjero, para efectos fiscales.</a:t>
            </a:r>
          </a:p>
          <a:p>
            <a:pPr marL="0" indent="0">
              <a:buFont typeface="Arial" panose="020B0604020202020204" pitchFamily="34" charset="0"/>
              <a:buNone/>
            </a:pPr>
            <a:r>
              <a:rPr lang="es-ES" sz="1600" b="1" dirty="0"/>
              <a:t>X. </a:t>
            </a:r>
            <a:r>
              <a:rPr lang="es-ES" sz="1600" dirty="0"/>
              <a:t>Estado civil, con identificación del cónyuge y régimen patrimonial, o identificación de la concubina o del concubinario, de ser aplicable.</a:t>
            </a:r>
          </a:p>
          <a:p>
            <a:pPr marL="0" indent="0">
              <a:buFont typeface="Arial" panose="020B0604020202020204" pitchFamily="34" charset="0"/>
              <a:buNone/>
            </a:pPr>
            <a:r>
              <a:rPr lang="es-ES" sz="1600" b="1" dirty="0"/>
              <a:t>XI. </a:t>
            </a:r>
            <a:r>
              <a:rPr lang="es-ES" sz="1600" dirty="0"/>
              <a:t>Datos de contacto: correo electrónico y números telefónicos.</a:t>
            </a:r>
          </a:p>
          <a:p>
            <a:pPr marL="0" indent="0">
              <a:buFont typeface="Arial" panose="020B0604020202020204" pitchFamily="34" charset="0"/>
              <a:buNone/>
            </a:pPr>
            <a:r>
              <a:rPr lang="es-ES" sz="1600" b="1" dirty="0"/>
              <a:t>XII. </a:t>
            </a:r>
            <a:r>
              <a:rPr lang="es-ES" sz="1600" dirty="0"/>
              <a:t>Domicilio particular y domicilio fiscal.</a:t>
            </a:r>
            <a:endParaRPr lang="es-MX" sz="1600" dirty="0"/>
          </a:p>
        </p:txBody>
      </p:sp>
    </p:spTree>
    <p:extLst>
      <p:ext uri="{BB962C8B-B14F-4D97-AF65-F5344CB8AC3E}">
        <p14:creationId xmlns:p14="http://schemas.microsoft.com/office/powerpoint/2010/main" val="118191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99F35-9C80-22DC-702A-E9E83AACC16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4CB83B6-7403-58F9-39F8-67018F615D6D}"/>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1186BDC-028E-AC48-D0C3-42612F77AC0E}"/>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168B5563-86E0-79B0-9AB9-9F678753CF4F}"/>
              </a:ext>
            </a:extLst>
          </p:cNvPr>
          <p:cNvSpPr txBox="1">
            <a:spLocks/>
          </p:cNvSpPr>
          <p:nvPr/>
        </p:nvSpPr>
        <p:spPr>
          <a:xfrm>
            <a:off x="1297745" y="500062"/>
            <a:ext cx="108942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a:t>¿Cómo identificar a los beneficiarios controladores?</a:t>
            </a:r>
            <a:endParaRPr lang="es-MX" sz="4000" dirty="0"/>
          </a:p>
        </p:txBody>
      </p:sp>
      <p:sp>
        <p:nvSpPr>
          <p:cNvPr id="6" name="Marcador de contenido 2">
            <a:extLst>
              <a:ext uri="{FF2B5EF4-FFF2-40B4-BE49-F238E27FC236}">
                <a16:creationId xmlns:a16="http://schemas.microsoft.com/office/drawing/2014/main" id="{7F1BC667-CDC5-A93D-CDBD-F141D22A2346}"/>
              </a:ext>
            </a:extLst>
          </p:cNvPr>
          <p:cNvSpPr txBox="1">
            <a:spLocks/>
          </p:cNvSpPr>
          <p:nvPr/>
        </p:nvSpPr>
        <p:spPr>
          <a:xfrm>
            <a:off x="838199" y="1544271"/>
            <a:ext cx="10753578" cy="46672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s-ES" b="1"/>
              <a:t>Regla 2.8.1.21. </a:t>
            </a:r>
            <a:r>
              <a:rPr lang="es-ES"/>
              <a:t>(primer párrafo)</a:t>
            </a:r>
          </a:p>
          <a:p>
            <a:pPr marL="0" indent="0" algn="just">
              <a:lnSpc>
                <a:spcPct val="110000"/>
              </a:lnSpc>
              <a:buFont typeface="Arial" panose="020B0604020202020204" pitchFamily="34" charset="0"/>
              <a:buNone/>
            </a:pPr>
            <a:r>
              <a:rPr lang="es-ES"/>
              <a:t>Para los efectos del artículo 32-B Ter, primer y tercer párrafos del CFF, las personas morales, las fiduciarias, los fideicomitentes o fideicomisarios, en el caso de fideicomisos, así como las partes contratantes o integrantes, en el caso de cualquier otra figura jurídica, los notarios, corredores y cualquier otra persona que intervenga en la formación o celebración de contratos o actos jurídicos que den lugar a la constitución de dichas personas o celebración de fideicomisos o de cualquier otra figura jurídica, </a:t>
            </a:r>
            <a:r>
              <a:rPr lang="es-ES" b="1"/>
              <a:t>deberán implementar procedimientos de control internos debidamente documentados.</a:t>
            </a:r>
            <a:r>
              <a:rPr lang="es-ES"/>
              <a:t> </a:t>
            </a:r>
            <a:r>
              <a:rPr lang="es-ES" b="1" u="sng"/>
              <a:t>Estos procedimientos serán todos aquellos que sean razonables y necesarios para obtener y conservar la información sobre la identificación de los beneficiarios controladores </a:t>
            </a:r>
            <a:r>
              <a:rPr lang="es-ES" b="1"/>
              <a:t>y se considerarán parte de la contabilidad que el SAT podrá requerir</a:t>
            </a:r>
            <a:r>
              <a:rPr lang="es-ES"/>
              <a:t>.</a:t>
            </a:r>
            <a:endParaRPr lang="es-MX" dirty="0"/>
          </a:p>
        </p:txBody>
      </p:sp>
    </p:spTree>
    <p:extLst>
      <p:ext uri="{BB962C8B-B14F-4D97-AF65-F5344CB8AC3E}">
        <p14:creationId xmlns:p14="http://schemas.microsoft.com/office/powerpoint/2010/main" val="1442127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2761</Words>
  <Application>Microsoft Office PowerPoint</Application>
  <PresentationFormat>Panorámica</PresentationFormat>
  <Paragraphs>102</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Courier New</vt:lpstr>
      <vt:lpstr>Tema de Office</vt:lpstr>
      <vt:lpstr>Presentación de PowerPoint</vt:lpstr>
      <vt:lpstr>Beneficiario Controlador Fiscal</vt:lpstr>
      <vt:lpstr>¿Qué es el beneficiario controlador?</vt:lpstr>
      <vt:lpstr>¿Quién es el beneficiario controlador (Artículo 32-B Quáter CFF)?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Administración Cori</dc:creator>
  <cp:lastModifiedBy>Contabilidad Nominas</cp:lastModifiedBy>
  <cp:revision>9</cp:revision>
  <dcterms:created xsi:type="dcterms:W3CDTF">2021-07-09T15:18:15Z</dcterms:created>
  <dcterms:modified xsi:type="dcterms:W3CDTF">2022-07-26T18:00:34Z</dcterms:modified>
</cp:coreProperties>
</file>