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60" r:id="rId2"/>
    <p:sldId id="378" r:id="rId3"/>
    <p:sldId id="391" r:id="rId4"/>
    <p:sldId id="383" r:id="rId5"/>
    <p:sldId id="379" r:id="rId6"/>
    <p:sldId id="382" r:id="rId7"/>
    <p:sldId id="384" r:id="rId8"/>
    <p:sldId id="380" r:id="rId9"/>
    <p:sldId id="385" r:id="rId10"/>
    <p:sldId id="390" r:id="rId11"/>
    <p:sldId id="386" r:id="rId12"/>
    <p:sldId id="387" r:id="rId13"/>
    <p:sldId id="381" r:id="rId14"/>
    <p:sldId id="388" r:id="rId15"/>
    <p:sldId id="389" r:id="rId16"/>
    <p:sldId id="261" r:id="rId17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162"/>
    <p:restoredTop sz="94694"/>
  </p:normalViewPr>
  <p:slideViewPr>
    <p:cSldViewPr snapToGrid="0" snapToObjects="1">
      <p:cViewPr varScale="1">
        <p:scale>
          <a:sx n="68" d="100"/>
          <a:sy n="68" d="100"/>
        </p:scale>
        <p:origin x="52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0CF1FB-6D0F-A840-B4E1-38D07C9CC7FD}" type="datetimeFigureOut">
              <a:rPr lang="es-MX" smtClean="0"/>
              <a:t>13/11/2022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458575-8046-FC46-A5DA-9C79AA31574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962786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C40A1D-5C61-A542-A2B2-87EF110F59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384895D-6F17-5547-8782-AF781223EA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130F878-0CBD-4547-925E-C0DAFC7E14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1B0BF-AA16-794B-8885-20DC745BF503}" type="datetimeFigureOut">
              <a:rPr lang="es-MX" smtClean="0"/>
              <a:t>13/11/2022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63D10BC-0D8D-A84B-BEFA-1C146C255E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4C34E30-D21A-1240-AE9F-3FF0F6A72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6FFA7-4918-DE44-A53A-B34E0183F51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651409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1498E7-34B6-3C40-A3F7-4A524A4A89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96601A5-BB85-4F46-B3B9-7EAD0A9EE5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239D42B-7C9F-5741-8859-DC807E2787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1B0BF-AA16-794B-8885-20DC745BF503}" type="datetimeFigureOut">
              <a:rPr lang="es-MX" smtClean="0"/>
              <a:t>13/11/2022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421E0E8-E7E4-3748-93FF-33B5001681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C2E045E-4141-A240-94F9-F9F59DA54C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6FFA7-4918-DE44-A53A-B34E0183F51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935820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5894212-27C1-AE47-83A5-7C686B8E372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9CD58CA-6845-1449-A1CF-AD9839B0F3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27B302B-31B5-7242-B031-7339B9077B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1B0BF-AA16-794B-8885-20DC745BF503}" type="datetimeFigureOut">
              <a:rPr lang="es-MX" smtClean="0"/>
              <a:t>13/11/2022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BA3880B-9513-344C-B766-E3E25D9B3F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7193119-93B2-A349-AA4D-489CF9757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6FFA7-4918-DE44-A53A-B34E0183F51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530841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C99313-6A7C-E449-B7BB-DF0951212F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551CAFE-D4D4-9647-B8BE-15310A7540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D1A1ED7-9793-2A4E-8F53-330776D7B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1B0BF-AA16-794B-8885-20DC745BF503}" type="datetimeFigureOut">
              <a:rPr lang="es-MX" smtClean="0"/>
              <a:t>13/11/2022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C60818C-6C08-2F41-AD8E-6BC6C4B5D1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5B3975A-48B1-F341-91BA-A1CBFAF9F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6FFA7-4918-DE44-A53A-B34E0183F51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738800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7EADDFC-0982-5441-BBDB-B97DE26879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BC9E550-B666-1F41-9323-6A9081B247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09EB927-6DA6-0C49-A437-3AED113991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1B0BF-AA16-794B-8885-20DC745BF503}" type="datetimeFigureOut">
              <a:rPr lang="es-MX" smtClean="0"/>
              <a:t>13/11/2022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115A489-79CC-C445-B87F-547EE681ED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0430A33-B162-7542-B438-D76B83FDD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6FFA7-4918-DE44-A53A-B34E0183F51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524142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20E172B-CF38-6240-A618-C827523DD5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34274D6-8ED9-CB40-A377-8BA8EAE496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56D1C15-070A-464A-B666-5816592338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CAEFF8B-BC20-614F-8809-495118924E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1B0BF-AA16-794B-8885-20DC745BF503}" type="datetimeFigureOut">
              <a:rPr lang="es-MX" smtClean="0"/>
              <a:t>13/11/2022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9EB4FC0-5B09-4845-96C4-1BA63F9754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14F1376-74E5-4743-B1A9-A2ED18A766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6FFA7-4918-DE44-A53A-B34E0183F51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525713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F689214-9DAF-374C-9DA7-3FF8106A84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C23D143-1D95-D942-BDB1-4AF8923C3B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BEED141-3E95-694F-9D03-2E4FBDE166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E009F77-2762-9F47-9511-C974246FA4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179E8236-279D-294B-867F-E1FD624593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899B0F5F-2D73-E443-9679-2386427D7C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1B0BF-AA16-794B-8885-20DC745BF503}" type="datetimeFigureOut">
              <a:rPr lang="es-MX" smtClean="0"/>
              <a:t>13/11/2022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732B374A-15FC-9946-A234-2306245B1B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D1253CB1-0578-AF4C-9E43-72C50987A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6FFA7-4918-DE44-A53A-B34E0183F51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027473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E6694C-02FA-B74E-B054-683B0AC27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E84C9898-5DA7-404F-B86A-4F8D2F907D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1B0BF-AA16-794B-8885-20DC745BF503}" type="datetimeFigureOut">
              <a:rPr lang="es-MX" smtClean="0"/>
              <a:t>13/11/2022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E73BAC4-C1ED-A647-9B68-AC9B8F17CD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CF38955-FCD1-9E48-8981-78DBE99FF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6FFA7-4918-DE44-A53A-B34E0183F51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255317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4A8B0B2E-2408-9D43-A9FF-933C49A1FB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1B0BF-AA16-794B-8885-20DC745BF503}" type="datetimeFigureOut">
              <a:rPr lang="es-MX" smtClean="0"/>
              <a:t>13/11/2022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A3BD20A-1CD4-BC4D-AA83-41BAD7A047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BA9D361-2759-3143-A841-79F24947CF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6FFA7-4918-DE44-A53A-B34E0183F51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163789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F4F1A5-43D2-584E-852B-04E33E5086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1E75B51-DCBC-C44D-90FD-6225AB2AFD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1671E6E-79D9-BC45-8B0D-2599CFE115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BA2F89D-3F9A-0242-AB93-35FBD438A0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1B0BF-AA16-794B-8885-20DC745BF503}" type="datetimeFigureOut">
              <a:rPr lang="es-MX" smtClean="0"/>
              <a:t>13/11/2022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EFFFBC0-6842-AC42-A99D-B9202EBE5A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BF5607A-FAB5-A540-B85C-4ADF71E6A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6FFA7-4918-DE44-A53A-B34E0183F51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686233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1AE087B-8350-F043-A91D-1F2942F6CC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3B5DF972-D01A-1740-B728-B7BC4057C8C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C7C700B-0F8C-734B-94B8-0467FC3B97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455AC1E-28A8-3346-A66A-D5AE9ADB6B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1B0BF-AA16-794B-8885-20DC745BF503}" type="datetimeFigureOut">
              <a:rPr lang="es-MX" smtClean="0"/>
              <a:t>13/11/2022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C5FF96A-F78A-9049-A1E9-4E146541B9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742F7A6-A988-8B40-8454-E37E2107E1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6FFA7-4918-DE44-A53A-B34E0183F51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977082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FCF3D61B-09F9-474A-9807-F0CFE4EE3F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E6A01C8-2750-E446-8305-7D88F1841A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D818428-FD63-8843-B6DC-772222D78B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01B0BF-AA16-794B-8885-20DC745BF503}" type="datetimeFigureOut">
              <a:rPr lang="es-MX" smtClean="0"/>
              <a:t>13/11/2022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CF09953-760D-6E41-96B4-DC73BEDEA0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396A7EF-CD81-D04B-AAD7-D59741F0FD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06FFA7-4918-DE44-A53A-B34E0183F51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22839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8DAB4C09-79AF-9243-8AEF-9F06F0ADF9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6389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DC5B6A44-6991-204C-98D7-2093A36683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659"/>
            <a:ext cx="12192000" cy="6858000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2976FA20-46B7-F8CE-90B7-AA0D03156767}"/>
              </a:ext>
            </a:extLst>
          </p:cNvPr>
          <p:cNvSpPr txBox="1"/>
          <p:nvPr/>
        </p:nvSpPr>
        <p:spPr>
          <a:xfrm>
            <a:off x="2841675" y="1074429"/>
            <a:ext cx="71182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/>
              <a:t>Texto aprobado 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1F5C726B-D0B9-FE57-5130-1BEABD50D1E6}"/>
              </a:ext>
            </a:extLst>
          </p:cNvPr>
          <p:cNvSpPr txBox="1"/>
          <p:nvPr/>
        </p:nvSpPr>
        <p:spPr>
          <a:xfrm>
            <a:off x="1097280" y="1741360"/>
            <a:ext cx="979111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400" b="1" dirty="0"/>
              <a:t>Transitorio</a:t>
            </a:r>
          </a:p>
          <a:p>
            <a:pPr algn="just"/>
            <a:endParaRPr lang="es-MX" sz="2400" b="1" dirty="0"/>
          </a:p>
          <a:p>
            <a:pPr algn="just"/>
            <a:r>
              <a:rPr lang="es-MX" sz="2400" b="1" dirty="0"/>
              <a:t>SEGUNDO.- Las modificaciones motivo del presente Decreto </a:t>
            </a:r>
            <a:r>
              <a:rPr lang="es-MX" sz="2400" b="1" u="sng" dirty="0"/>
              <a:t>serán aplicables a los contratos </a:t>
            </a:r>
            <a:r>
              <a:rPr lang="es-MX" sz="2400" b="1" dirty="0"/>
              <a:t>individuales o colectivos de trabajo </a:t>
            </a:r>
            <a:r>
              <a:rPr lang="es-MX" sz="2400" b="1" u="sng" dirty="0"/>
              <a:t>vigentes a la fecha de su entrada en vigor</a:t>
            </a:r>
            <a:r>
              <a:rPr lang="es-MX" sz="2400" b="1" dirty="0"/>
              <a:t>, cualquiera que sea su forma o denominación, siempre que resulten más favorables a las personas trabajadoras.</a:t>
            </a:r>
          </a:p>
        </p:txBody>
      </p:sp>
    </p:spTree>
    <p:extLst>
      <p:ext uri="{BB962C8B-B14F-4D97-AF65-F5344CB8AC3E}">
        <p14:creationId xmlns:p14="http://schemas.microsoft.com/office/powerpoint/2010/main" val="1315463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DC5B6A44-6991-204C-98D7-2093A36683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659"/>
            <a:ext cx="12192000" cy="6858000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2976FA20-46B7-F8CE-90B7-AA0D03156767}"/>
              </a:ext>
            </a:extLst>
          </p:cNvPr>
          <p:cNvSpPr txBox="1"/>
          <p:nvPr/>
        </p:nvSpPr>
        <p:spPr>
          <a:xfrm>
            <a:off x="2841675" y="852378"/>
            <a:ext cx="71182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/>
              <a:t>Análisis prospectivo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1F5C726B-D0B9-FE57-5130-1BEABD50D1E6}"/>
              </a:ext>
            </a:extLst>
          </p:cNvPr>
          <p:cNvSpPr txBox="1"/>
          <p:nvPr/>
        </p:nvSpPr>
        <p:spPr>
          <a:xfrm>
            <a:off x="1097280" y="1375598"/>
            <a:ext cx="9791114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800" b="1" dirty="0"/>
              <a:t>¿Qué afectaciones financieras y fiscales traerá consigo esta modificación  a la Ley Federal del Trabajo?</a:t>
            </a:r>
          </a:p>
          <a:p>
            <a:pPr algn="just"/>
            <a:endParaRPr lang="es-MX" sz="2800" b="1" dirty="0"/>
          </a:p>
          <a:p>
            <a:pPr algn="just"/>
            <a:r>
              <a:rPr lang="es-MX" sz="2800" b="1" dirty="0"/>
              <a:t>Impacto en:</a:t>
            </a:r>
          </a:p>
          <a:p>
            <a:pPr algn="just"/>
            <a:r>
              <a:rPr lang="es-MX" sz="2400" b="1" dirty="0"/>
              <a:t>No deducibles Art. 28 fracc. XXX</a:t>
            </a:r>
          </a:p>
          <a:p>
            <a:pPr algn="just"/>
            <a:r>
              <a:rPr lang="es-MX" sz="2400" b="1" dirty="0"/>
              <a:t>Cuotas que se pagan al IMSS e INFONAVIT</a:t>
            </a:r>
          </a:p>
          <a:p>
            <a:pPr algn="just"/>
            <a:r>
              <a:rPr lang="es-MX" sz="2400" b="1" dirty="0"/>
              <a:t>Prima vacacional y el ISR retenido en su caso.</a:t>
            </a:r>
          </a:p>
          <a:p>
            <a:pPr algn="just"/>
            <a:r>
              <a:rPr lang="es-MX" sz="2400" b="1" dirty="0"/>
              <a:t>Impuestos locales (3% a la nómina en Veracruz)</a:t>
            </a:r>
          </a:p>
          <a:p>
            <a:pPr algn="just"/>
            <a:endParaRPr lang="es-MX" sz="2400" b="1" dirty="0"/>
          </a:p>
          <a:p>
            <a:pPr algn="just"/>
            <a:endParaRPr lang="es-MX" sz="2400" b="1" dirty="0"/>
          </a:p>
          <a:p>
            <a:pPr algn="just"/>
            <a:endParaRPr lang="es-MX" sz="2400" b="1" dirty="0"/>
          </a:p>
          <a:p>
            <a:pPr algn="just"/>
            <a:endParaRPr lang="es-MX" sz="2400" b="1" dirty="0"/>
          </a:p>
          <a:p>
            <a:pPr algn="just"/>
            <a:endParaRPr lang="es-MX" sz="2400" b="1" dirty="0"/>
          </a:p>
        </p:txBody>
      </p:sp>
    </p:spTree>
    <p:extLst>
      <p:ext uri="{BB962C8B-B14F-4D97-AF65-F5344CB8AC3E}">
        <p14:creationId xmlns:p14="http://schemas.microsoft.com/office/powerpoint/2010/main" val="9948772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DC5B6A44-6991-204C-98D7-2093A36683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2825" y="0"/>
            <a:ext cx="12192000" cy="6858000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2976FA20-46B7-F8CE-90B7-AA0D03156767}"/>
              </a:ext>
            </a:extLst>
          </p:cNvPr>
          <p:cNvSpPr txBox="1"/>
          <p:nvPr/>
        </p:nvSpPr>
        <p:spPr>
          <a:xfrm>
            <a:off x="2841675" y="364705"/>
            <a:ext cx="71182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/>
              <a:t>Análisis prospectivo</a:t>
            </a:r>
          </a:p>
        </p:txBody>
      </p:sp>
      <p:graphicFrame>
        <p:nvGraphicFramePr>
          <p:cNvPr id="6" name="Objeto 5">
            <a:extLst>
              <a:ext uri="{FF2B5EF4-FFF2-40B4-BE49-F238E27FC236}">
                <a16:creationId xmlns:a16="http://schemas.microsoft.com/office/drawing/2014/main" id="{E54BC2E7-F8E3-A7DB-6725-4DD59125DBC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0130774"/>
              </p:ext>
            </p:extLst>
          </p:nvPr>
        </p:nvGraphicFramePr>
        <p:xfrm>
          <a:off x="2546254" y="887924"/>
          <a:ext cx="7891974" cy="49361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5324359" imgH="6438892" progId="Excel.Sheet.12">
                  <p:embed/>
                </p:oleObj>
              </mc:Choice>
              <mc:Fallback>
                <p:oleObj name="Worksheet" r:id="rId3" imgW="5324359" imgH="6438892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46254" y="887924"/>
                        <a:ext cx="7891974" cy="49361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812578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DC5B6A44-6991-204C-98D7-2093A36683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BF41F217-156A-8E6E-74E6-3AED82A466B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462326"/>
              </p:ext>
            </p:extLst>
          </p:nvPr>
        </p:nvGraphicFramePr>
        <p:xfrm>
          <a:off x="2096086" y="1079841"/>
          <a:ext cx="8792308" cy="40126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4057663" imgH="2124061" progId="Excel.Sheet.12">
                  <p:embed/>
                </p:oleObj>
              </mc:Choice>
              <mc:Fallback>
                <p:oleObj name="Worksheet" r:id="rId3" imgW="4057663" imgH="2124061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96086" y="1079841"/>
                        <a:ext cx="8792308" cy="40126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478731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DC5B6A44-6991-204C-98D7-2093A36683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4" name="Objeto 3">
            <a:extLst>
              <a:ext uri="{FF2B5EF4-FFF2-40B4-BE49-F238E27FC236}">
                <a16:creationId xmlns:a16="http://schemas.microsoft.com/office/drawing/2014/main" id="{3EFF7CD1-84D7-EBA7-02A9-21B6A08AFD7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8443005"/>
              </p:ext>
            </p:extLst>
          </p:nvPr>
        </p:nvGraphicFramePr>
        <p:xfrm>
          <a:off x="1730326" y="260034"/>
          <a:ext cx="9762979" cy="56483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4133688" imgH="5972311" progId="Excel.Sheet.12">
                  <p:embed/>
                </p:oleObj>
              </mc:Choice>
              <mc:Fallback>
                <p:oleObj name="Worksheet" r:id="rId3" imgW="4133688" imgH="5972311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30326" y="260034"/>
                        <a:ext cx="9762979" cy="564839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617638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DC5B6A44-6991-204C-98D7-2093A36683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659"/>
            <a:ext cx="12192000" cy="6858000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2976FA20-46B7-F8CE-90B7-AA0D03156767}"/>
              </a:ext>
            </a:extLst>
          </p:cNvPr>
          <p:cNvSpPr txBox="1"/>
          <p:nvPr/>
        </p:nvSpPr>
        <p:spPr>
          <a:xfrm>
            <a:off x="2841675" y="852378"/>
            <a:ext cx="71182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Recomendaciones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1F5C726B-D0B9-FE57-5130-1BEABD50D1E6}"/>
              </a:ext>
            </a:extLst>
          </p:cNvPr>
          <p:cNvSpPr txBox="1"/>
          <p:nvPr/>
        </p:nvSpPr>
        <p:spPr>
          <a:xfrm>
            <a:off x="1097280" y="1375598"/>
            <a:ext cx="979111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2800" b="1" dirty="0">
                <a:solidFill>
                  <a:prstClr val="black"/>
                </a:solidFill>
                <a:latin typeface="Calibri" panose="020F0502020204030204"/>
              </a:rPr>
              <a:t>a).- Presupuesto financiero y fiscal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2800" b="1" dirty="0">
                <a:solidFill>
                  <a:prstClr val="black"/>
                </a:solidFill>
                <a:latin typeface="Calibri" panose="020F0502020204030204"/>
              </a:rPr>
              <a:t>b).- Impacto económico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2800" b="1" dirty="0">
                <a:solidFill>
                  <a:prstClr val="black"/>
                </a:solidFill>
                <a:latin typeface="Calibri" panose="020F0502020204030204"/>
              </a:rPr>
              <a:t>c).- Analizar posibles alternativas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04624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BCD6E764-3840-4D46-B59A-FED27C6861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0694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DC5B6A44-6991-204C-98D7-2093A36683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8C9534A1-06DA-610B-D528-1AED4CFEBBA7}"/>
              </a:ext>
            </a:extLst>
          </p:cNvPr>
          <p:cNvSpPr txBox="1"/>
          <p:nvPr/>
        </p:nvSpPr>
        <p:spPr>
          <a:xfrm>
            <a:off x="2264898" y="1674055"/>
            <a:ext cx="8426547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400" b="1" dirty="0"/>
              <a:t>Ley Federal del Trabajo</a:t>
            </a:r>
          </a:p>
          <a:p>
            <a:pPr algn="ctr"/>
            <a:r>
              <a:rPr lang="es-MX" sz="4400" b="1" dirty="0"/>
              <a:t>Reforma Artículo 76 y 78</a:t>
            </a:r>
          </a:p>
          <a:p>
            <a:pPr algn="ctr"/>
            <a:endParaRPr lang="es-MX" sz="4400" b="1" dirty="0"/>
          </a:p>
          <a:p>
            <a:pPr algn="ctr"/>
            <a:r>
              <a:rPr lang="es-MX" sz="4400" b="1" dirty="0"/>
              <a:t>Mtro. Marco A. Cancino Ancheyta</a:t>
            </a:r>
          </a:p>
          <a:p>
            <a:pPr algn="ctr"/>
            <a:endParaRPr lang="es-MX" sz="4400" b="1" dirty="0"/>
          </a:p>
          <a:p>
            <a:pPr algn="ctr"/>
            <a:r>
              <a:rPr lang="es-MX" sz="3600" b="1" dirty="0"/>
              <a:t>18 de Noviembre 2022.</a:t>
            </a:r>
          </a:p>
        </p:txBody>
      </p:sp>
    </p:spTree>
    <p:extLst>
      <p:ext uri="{BB962C8B-B14F-4D97-AF65-F5344CB8AC3E}">
        <p14:creationId xmlns:p14="http://schemas.microsoft.com/office/powerpoint/2010/main" val="42326911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DC5B6A44-6991-204C-98D7-2093A36683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8C9534A1-06DA-610B-D528-1AED4CFEBBA7}"/>
              </a:ext>
            </a:extLst>
          </p:cNvPr>
          <p:cNvSpPr txBox="1"/>
          <p:nvPr/>
        </p:nvSpPr>
        <p:spPr>
          <a:xfrm>
            <a:off x="2264898" y="1856935"/>
            <a:ext cx="842654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600" dirty="0"/>
              <a:t>Decreto de reformas a la Ley Federal del Trabajo que reforman y adicionan diversas disposiciones de la Ley Federal del Trabajo , en materia de </a:t>
            </a:r>
            <a:r>
              <a:rPr lang="es-MX" sz="3600" b="1" dirty="0"/>
              <a:t>vacaciones dignas</a:t>
            </a:r>
            <a:r>
              <a:rPr lang="es-MX" sz="3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338865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DC5B6A44-6991-204C-98D7-2093A36683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8C9534A1-06DA-610B-D528-1AED4CFEBBA7}"/>
              </a:ext>
            </a:extLst>
          </p:cNvPr>
          <p:cNvSpPr txBox="1"/>
          <p:nvPr/>
        </p:nvSpPr>
        <p:spPr>
          <a:xfrm>
            <a:off x="2124222" y="1561513"/>
            <a:ext cx="842654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400" dirty="0"/>
              <a:t>“</a:t>
            </a:r>
            <a:r>
              <a:rPr lang="es-MX" sz="4400" i="1" dirty="0"/>
              <a:t>La productividad y la competitividad no están relacionados con los días laborales, sino con los niveles de estrés”</a:t>
            </a:r>
          </a:p>
        </p:txBody>
      </p:sp>
    </p:spTree>
    <p:extLst>
      <p:ext uri="{BB962C8B-B14F-4D97-AF65-F5344CB8AC3E}">
        <p14:creationId xmlns:p14="http://schemas.microsoft.com/office/powerpoint/2010/main" val="30797011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DC5B6A44-6991-204C-98D7-2093A36683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2976FA20-46B7-F8CE-90B7-AA0D03156767}"/>
              </a:ext>
            </a:extLst>
          </p:cNvPr>
          <p:cNvSpPr txBox="1"/>
          <p:nvPr/>
        </p:nvSpPr>
        <p:spPr>
          <a:xfrm>
            <a:off x="2841675" y="1252025"/>
            <a:ext cx="71182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/>
              <a:t>Algunos datos cuantitativos: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1F5C726B-D0B9-FE57-5130-1BEABD50D1E6}"/>
              </a:ext>
            </a:extLst>
          </p:cNvPr>
          <p:cNvSpPr txBox="1"/>
          <p:nvPr/>
        </p:nvSpPr>
        <p:spPr>
          <a:xfrm>
            <a:off x="1688123" y="1775245"/>
            <a:ext cx="9312812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/>
              <a:t>La Organización Mundial de la Salud (OMS), estima que: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s-MX" sz="2400" b="1" dirty="0"/>
              <a:t>México tiene un</a:t>
            </a:r>
            <a:r>
              <a:rPr lang="es-MX" sz="2800" b="1" dirty="0"/>
              <a:t> 75% </a:t>
            </a:r>
            <a:r>
              <a:rPr lang="es-MX" sz="2400" b="1" dirty="0"/>
              <a:t>de  prevalencia de estrés en su fuerza laboral.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s-MX" sz="2400" b="1" dirty="0"/>
              <a:t>China 73%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s-MX" sz="2400" b="1" dirty="0"/>
              <a:t>EEUU 59%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s-MX" sz="2400" b="1" dirty="0"/>
          </a:p>
          <a:p>
            <a:r>
              <a:rPr lang="es-MX" sz="2400" b="1" dirty="0"/>
              <a:t>Promedio de horas de trabajo en la Organización para la Cooperación y Desarrollo Económicos (OCDE)</a:t>
            </a:r>
          </a:p>
          <a:p>
            <a:r>
              <a:rPr lang="es-MX" sz="2400" b="1" dirty="0"/>
              <a:t>1,687 horas al año</a:t>
            </a:r>
          </a:p>
          <a:p>
            <a:endParaRPr lang="es-MX" sz="2400" b="1" dirty="0"/>
          </a:p>
          <a:p>
            <a:r>
              <a:rPr lang="es-MX" sz="2800" b="1" dirty="0"/>
              <a:t>México 2,124 horas al año en promedio</a:t>
            </a:r>
          </a:p>
          <a:p>
            <a:r>
              <a:rPr lang="es-MX" b="1" dirty="0"/>
              <a:t>Fuente: www.oecd.org/mexico/jobs-strategy-MEXICO-ES.PDF</a:t>
            </a:r>
          </a:p>
        </p:txBody>
      </p:sp>
    </p:spTree>
    <p:extLst>
      <p:ext uri="{BB962C8B-B14F-4D97-AF65-F5344CB8AC3E}">
        <p14:creationId xmlns:p14="http://schemas.microsoft.com/office/powerpoint/2010/main" val="36365748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DC5B6A44-6991-204C-98D7-2093A36683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2976FA20-46B7-F8CE-90B7-AA0D03156767}"/>
              </a:ext>
            </a:extLst>
          </p:cNvPr>
          <p:cNvSpPr txBox="1"/>
          <p:nvPr/>
        </p:nvSpPr>
        <p:spPr>
          <a:xfrm>
            <a:off x="2841675" y="1021192"/>
            <a:ext cx="71182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/>
              <a:t>Algunos datos cuantitativos: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1F5C726B-D0B9-FE57-5130-1BEABD50D1E6}"/>
              </a:ext>
            </a:extLst>
          </p:cNvPr>
          <p:cNvSpPr txBox="1"/>
          <p:nvPr/>
        </p:nvSpPr>
        <p:spPr>
          <a:xfrm>
            <a:off x="1688123" y="2152357"/>
            <a:ext cx="9312812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/>
              <a:t>De acuerdo con la OMS en 2030  la </a:t>
            </a:r>
            <a:r>
              <a:rPr lang="es-MX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depresión</a:t>
            </a:r>
            <a:r>
              <a:rPr lang="es-MX" sz="2400" b="1" dirty="0"/>
              <a:t> será la principal causa de </a:t>
            </a:r>
            <a:r>
              <a:rPr lang="es-MX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incapacidad</a:t>
            </a:r>
            <a:r>
              <a:rPr lang="es-MX" sz="2400" b="1" dirty="0"/>
              <a:t> en el mundo.</a:t>
            </a:r>
          </a:p>
          <a:p>
            <a:endParaRPr lang="es-MX" sz="2400" b="1" dirty="0"/>
          </a:p>
          <a:p>
            <a:endParaRPr lang="es-MX" sz="2400" b="1" dirty="0"/>
          </a:p>
          <a:p>
            <a:r>
              <a:rPr lang="es-MX" sz="2800" b="1" dirty="0"/>
              <a:t>México de los países con mayor índice de estrés laboral.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MX" sz="2400" b="1" dirty="0"/>
              <a:t>Pérdidas de entre 5,000 y 40,000 millones de pesos al año.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MX" sz="2400" b="1" dirty="0"/>
              <a:t>Alta rotación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MX" sz="2400" b="1" dirty="0"/>
              <a:t>Ausentismo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MX" sz="2400" b="1" dirty="0"/>
              <a:t>Afectaciones laborales </a:t>
            </a:r>
          </a:p>
        </p:txBody>
      </p:sp>
    </p:spTree>
    <p:extLst>
      <p:ext uri="{BB962C8B-B14F-4D97-AF65-F5344CB8AC3E}">
        <p14:creationId xmlns:p14="http://schemas.microsoft.com/office/powerpoint/2010/main" val="1598837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DC5B6A44-6991-204C-98D7-2093A36683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659"/>
            <a:ext cx="12192000" cy="6858000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2976FA20-46B7-F8CE-90B7-AA0D03156767}"/>
              </a:ext>
            </a:extLst>
          </p:cNvPr>
          <p:cNvSpPr txBox="1"/>
          <p:nvPr/>
        </p:nvSpPr>
        <p:spPr>
          <a:xfrm>
            <a:off x="2841675" y="1021192"/>
            <a:ext cx="71182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/>
              <a:t>Texto aprobado 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1F5C726B-D0B9-FE57-5130-1BEABD50D1E6}"/>
              </a:ext>
            </a:extLst>
          </p:cNvPr>
          <p:cNvSpPr txBox="1"/>
          <p:nvPr/>
        </p:nvSpPr>
        <p:spPr>
          <a:xfrm>
            <a:off x="1097280" y="1558480"/>
            <a:ext cx="979111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400" b="1" dirty="0"/>
              <a:t>Art. 76.- Las personas trabajadoras que tengan </a:t>
            </a:r>
            <a:r>
              <a:rPr lang="es-MX" sz="2800" b="1" u="sng" dirty="0"/>
              <a:t>más de un año </a:t>
            </a:r>
            <a:r>
              <a:rPr lang="es-MX" sz="2400" b="1" dirty="0"/>
              <a:t>de servicios disfrutaran de un periodo anual de vacaciones pagadas, que en </a:t>
            </a:r>
            <a:r>
              <a:rPr lang="es-MX" sz="2400" b="1" u="sng" dirty="0"/>
              <a:t>ningún caso podrá ser inferior a </a:t>
            </a:r>
            <a:r>
              <a:rPr lang="es-MX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doce días laborables</a:t>
            </a:r>
            <a:r>
              <a:rPr lang="es-MX" sz="2400" b="1" dirty="0"/>
              <a:t>, hasta llegar a veinte, por cada año subsecuente de servicios.</a:t>
            </a:r>
          </a:p>
          <a:p>
            <a:pPr algn="just"/>
            <a:endParaRPr lang="es-MX" sz="2400" b="1" dirty="0"/>
          </a:p>
          <a:p>
            <a:pPr algn="just"/>
            <a:r>
              <a:rPr lang="es-MX" sz="2800" b="1" dirty="0"/>
              <a:t>A partir del sexto año</a:t>
            </a:r>
            <a:r>
              <a:rPr lang="es-MX" sz="2400" b="1" dirty="0"/>
              <a:t>, el periodo de vacaciones aumentara en dos días por cada cinco de servicios.</a:t>
            </a:r>
          </a:p>
          <a:p>
            <a:endParaRPr lang="es-MX" sz="2400" b="1" dirty="0"/>
          </a:p>
          <a:p>
            <a:endParaRPr lang="es-MX" sz="2400" b="1" dirty="0"/>
          </a:p>
          <a:p>
            <a:pPr algn="just"/>
            <a:r>
              <a:rPr lang="es-MX" sz="2400" b="1" dirty="0"/>
              <a:t>Art. 78.- Las personas trabajadoras, deberán disfrutar en </a:t>
            </a:r>
            <a:r>
              <a:rPr lang="es-MX" sz="2400" b="1" u="sng" dirty="0"/>
              <a:t>forma </a:t>
            </a:r>
            <a:r>
              <a:rPr lang="es-MX" sz="2800" b="1" u="sng" dirty="0"/>
              <a:t>continua </a:t>
            </a:r>
            <a:r>
              <a:rPr lang="es-MX" sz="2400" b="1" u="sng" dirty="0"/>
              <a:t>doce días de vacaciones</a:t>
            </a:r>
            <a:r>
              <a:rPr lang="es-MX" sz="2400" b="1" dirty="0"/>
              <a:t>, por lo menos.</a:t>
            </a:r>
          </a:p>
        </p:txBody>
      </p:sp>
    </p:spTree>
    <p:extLst>
      <p:ext uri="{BB962C8B-B14F-4D97-AF65-F5344CB8AC3E}">
        <p14:creationId xmlns:p14="http://schemas.microsoft.com/office/powerpoint/2010/main" val="12570568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DC5B6A44-6991-204C-98D7-2093A36683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27DFC963-0E36-E1CA-FE29-500B3BAE261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2780466"/>
              </p:ext>
            </p:extLst>
          </p:nvPr>
        </p:nvGraphicFramePr>
        <p:xfrm>
          <a:off x="3516922" y="1117990"/>
          <a:ext cx="6527409" cy="46216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3190758" imgH="2866952" progId="Excel.Sheet.12">
                  <p:embed/>
                </p:oleObj>
              </mc:Choice>
              <mc:Fallback>
                <p:oleObj name="Worksheet" r:id="rId3" imgW="3190758" imgH="2866952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516922" y="1117990"/>
                        <a:ext cx="6527409" cy="462162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029876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DC5B6A44-6991-204C-98D7-2093A36683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659"/>
            <a:ext cx="12192000" cy="6858000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2976FA20-46B7-F8CE-90B7-AA0D03156767}"/>
              </a:ext>
            </a:extLst>
          </p:cNvPr>
          <p:cNvSpPr txBox="1"/>
          <p:nvPr/>
        </p:nvSpPr>
        <p:spPr>
          <a:xfrm>
            <a:off x="2841675" y="1074429"/>
            <a:ext cx="71182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/>
              <a:t>Texto aprobado 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1F5C726B-D0B9-FE57-5130-1BEABD50D1E6}"/>
              </a:ext>
            </a:extLst>
          </p:cNvPr>
          <p:cNvSpPr txBox="1"/>
          <p:nvPr/>
        </p:nvSpPr>
        <p:spPr>
          <a:xfrm>
            <a:off x="1097280" y="1741360"/>
            <a:ext cx="97911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400" b="1" dirty="0"/>
              <a:t>Transitorios</a:t>
            </a:r>
          </a:p>
          <a:p>
            <a:pPr algn="just"/>
            <a:endParaRPr lang="es-MX" sz="2400" b="1" dirty="0"/>
          </a:p>
          <a:p>
            <a:pPr algn="just"/>
            <a:r>
              <a:rPr lang="es-MX" sz="2400" b="1" dirty="0"/>
              <a:t>PRIMERO.- El presente decreto entrará en vigor el primero de enero de 2023, o al día siguiente de su publicación, si esta fuera en el 2023.</a:t>
            </a:r>
          </a:p>
        </p:txBody>
      </p:sp>
    </p:spTree>
    <p:extLst>
      <p:ext uri="{BB962C8B-B14F-4D97-AF65-F5344CB8AC3E}">
        <p14:creationId xmlns:p14="http://schemas.microsoft.com/office/powerpoint/2010/main" val="81947440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</TotalTime>
  <Words>449</Words>
  <Application>Microsoft Office PowerPoint</Application>
  <PresentationFormat>Panorámica</PresentationFormat>
  <Paragraphs>62</Paragraphs>
  <Slides>16</Slides>
  <Notes>0</Notes>
  <HiddenSlides>0</HiddenSlides>
  <MMClips>0</MMClips>
  <ScaleCrop>false</ScaleCrop>
  <HeadingPairs>
    <vt:vector size="8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Wingdings</vt:lpstr>
      <vt:lpstr>Tema de Office</vt:lpstr>
      <vt:lpstr>Worksheet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Administración Cori</dc:creator>
  <cp:lastModifiedBy>MARCO CANCINO</cp:lastModifiedBy>
  <cp:revision>13</cp:revision>
  <dcterms:created xsi:type="dcterms:W3CDTF">2021-07-09T15:18:15Z</dcterms:created>
  <dcterms:modified xsi:type="dcterms:W3CDTF">2022-11-14T06:00:57Z</dcterms:modified>
</cp:coreProperties>
</file>